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3"/>
  </p:notesMasterIdLst>
  <p:sldIdLst>
    <p:sldId id="276" r:id="rId2"/>
    <p:sldId id="301" r:id="rId3"/>
    <p:sldId id="302" r:id="rId4"/>
    <p:sldId id="303" r:id="rId5"/>
    <p:sldId id="304" r:id="rId6"/>
    <p:sldId id="305" r:id="rId7"/>
    <p:sldId id="349" r:id="rId8"/>
    <p:sldId id="306" r:id="rId9"/>
    <p:sldId id="307" r:id="rId10"/>
    <p:sldId id="308" r:id="rId11"/>
    <p:sldId id="309" r:id="rId12"/>
    <p:sldId id="310" r:id="rId13"/>
    <p:sldId id="312" r:id="rId14"/>
    <p:sldId id="313" r:id="rId15"/>
    <p:sldId id="297" r:id="rId16"/>
    <p:sldId id="298" r:id="rId17"/>
    <p:sldId id="300" r:id="rId18"/>
    <p:sldId id="299" r:id="rId19"/>
    <p:sldId id="295" r:id="rId20"/>
    <p:sldId id="296" r:id="rId21"/>
    <p:sldId id="314" r:id="rId22"/>
    <p:sldId id="315" r:id="rId23"/>
    <p:sldId id="316" r:id="rId24"/>
    <p:sldId id="317" r:id="rId25"/>
    <p:sldId id="318" r:id="rId26"/>
    <p:sldId id="319" r:id="rId27"/>
    <p:sldId id="320" r:id="rId28"/>
    <p:sldId id="321" r:id="rId29"/>
    <p:sldId id="322" r:id="rId30"/>
    <p:sldId id="323" r:id="rId31"/>
    <p:sldId id="324" r:id="rId32"/>
    <p:sldId id="325" r:id="rId33"/>
    <p:sldId id="326" r:id="rId34"/>
    <p:sldId id="327" r:id="rId35"/>
    <p:sldId id="328" r:id="rId36"/>
    <p:sldId id="329" r:id="rId37"/>
    <p:sldId id="330" r:id="rId38"/>
    <p:sldId id="331" r:id="rId39"/>
    <p:sldId id="333" r:id="rId40"/>
    <p:sldId id="332" r:id="rId41"/>
    <p:sldId id="334" r:id="rId42"/>
    <p:sldId id="347" r:id="rId43"/>
    <p:sldId id="346" r:id="rId44"/>
    <p:sldId id="336" r:id="rId45"/>
    <p:sldId id="338" r:id="rId46"/>
    <p:sldId id="339" r:id="rId47"/>
    <p:sldId id="340" r:id="rId48"/>
    <p:sldId id="341" r:id="rId49"/>
    <p:sldId id="348" r:id="rId50"/>
    <p:sldId id="350" r:id="rId51"/>
    <p:sldId id="352" r:id="rId5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vertBarState="maximized">
    <p:restoredLeft sz="34559" autoAdjust="0"/>
    <p:restoredTop sz="86022" autoAdjust="0"/>
  </p:normalViewPr>
  <p:slideViewPr>
    <p:cSldViewPr>
      <p:cViewPr varScale="1">
        <p:scale>
          <a:sx n="45" d="100"/>
          <a:sy n="45" d="100"/>
        </p:scale>
        <p:origin x="-124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21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596037-87BB-4A84-AE0B-9F3F4B9885E7}" type="datetimeFigureOut">
              <a:rPr lang="ru-RU" smtClean="0"/>
              <a:pPr/>
              <a:t>26.04.2019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EC436D-40A2-41EE-8FE4-17B7FB7BFF11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EC436D-40A2-41EE-8FE4-17B7FB7BFF11}" type="slidenum">
              <a:rPr lang="ru-RU" smtClean="0"/>
              <a:pPr/>
              <a:t>17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93FAEB-EF98-4491-81DF-BC8C5980F50E}" type="datetimeFigureOut">
              <a:rPr lang="ru-RU" smtClean="0"/>
              <a:pPr/>
              <a:t>26.04.2019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6A2CC7-B8D8-484F-AE04-0F74C917659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93FAEB-EF98-4491-81DF-BC8C5980F50E}" type="datetimeFigureOut">
              <a:rPr lang="ru-RU" smtClean="0"/>
              <a:pPr/>
              <a:t>26.04.2019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6A2CC7-B8D8-484F-AE04-0F74C917659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93FAEB-EF98-4491-81DF-BC8C5980F50E}" type="datetimeFigureOut">
              <a:rPr lang="ru-RU" smtClean="0"/>
              <a:pPr/>
              <a:t>26.04.2019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6A2CC7-B8D8-484F-AE04-0F74C917659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93FAEB-EF98-4491-81DF-BC8C5980F50E}" type="datetimeFigureOut">
              <a:rPr lang="ru-RU" smtClean="0"/>
              <a:pPr/>
              <a:t>26.04.2019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6A2CC7-B8D8-484F-AE04-0F74C917659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93FAEB-EF98-4491-81DF-BC8C5980F50E}" type="datetimeFigureOut">
              <a:rPr lang="ru-RU" smtClean="0"/>
              <a:pPr/>
              <a:t>26.04.2019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6A2CC7-B8D8-484F-AE04-0F74C917659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93FAEB-EF98-4491-81DF-BC8C5980F50E}" type="datetimeFigureOut">
              <a:rPr lang="ru-RU" smtClean="0"/>
              <a:pPr/>
              <a:t>26.04.2019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6A2CC7-B8D8-484F-AE04-0F74C917659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93FAEB-EF98-4491-81DF-BC8C5980F50E}" type="datetimeFigureOut">
              <a:rPr lang="ru-RU" smtClean="0"/>
              <a:pPr/>
              <a:t>26.04.2019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6A2CC7-B8D8-484F-AE04-0F74C917659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93FAEB-EF98-4491-81DF-BC8C5980F50E}" type="datetimeFigureOut">
              <a:rPr lang="ru-RU" smtClean="0"/>
              <a:pPr/>
              <a:t>26.04.2019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6A2CC7-B8D8-484F-AE04-0F74C917659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93FAEB-EF98-4491-81DF-BC8C5980F50E}" type="datetimeFigureOut">
              <a:rPr lang="ru-RU" smtClean="0"/>
              <a:pPr/>
              <a:t>26.04.2019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6A2CC7-B8D8-484F-AE04-0F74C917659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93FAEB-EF98-4491-81DF-BC8C5980F50E}" type="datetimeFigureOut">
              <a:rPr lang="ru-RU" smtClean="0"/>
              <a:pPr/>
              <a:t>26.04.2019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6A2CC7-B8D8-484F-AE04-0F74C917659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93FAEB-EF98-4491-81DF-BC8C5980F50E}" type="datetimeFigureOut">
              <a:rPr lang="ru-RU" smtClean="0"/>
              <a:pPr/>
              <a:t>26.04.2019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6A2CC7-B8D8-484F-AE04-0F74C917659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93FAEB-EF98-4491-81DF-BC8C5980F50E}" type="datetimeFigureOut">
              <a:rPr lang="ru-RU" smtClean="0"/>
              <a:pPr/>
              <a:t>26.04.2019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6A2CC7-B8D8-484F-AE04-0F74C917659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6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43608" y="260648"/>
            <a:ext cx="7128792" cy="2736304"/>
          </a:xfr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Осетинская национальная кукла</a:t>
            </a:r>
            <a:b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(</a:t>
            </a:r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</a:rPr>
              <a:t>история и развитие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)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61048"/>
            <a:ext cx="6400800" cy="648072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3074" name="Picture 2" descr="C:\Users\ира\Desktop\IMG_9418.JPG"/>
          <p:cNvPicPr>
            <a:picLocks noChangeAspect="1" noChangeArrowheads="1"/>
          </p:cNvPicPr>
          <p:nvPr/>
        </p:nvPicPr>
        <p:blipFill>
          <a:blip r:embed="rId2" cstate="print">
            <a:lum contrast="30000"/>
          </a:blip>
          <a:srcRect/>
          <a:stretch>
            <a:fillRect/>
          </a:stretch>
        </p:blipFill>
        <p:spPr bwMode="auto">
          <a:xfrm>
            <a:off x="1043608" y="2996952"/>
            <a:ext cx="7128792" cy="3456384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-1404664" y="90872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52736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latin typeface="+mn-lt"/>
              </a:rPr>
              <a:t/>
            </a:r>
            <a:br>
              <a:rPr lang="ru-RU" b="1" dirty="0" smtClean="0">
                <a:latin typeface="+mn-lt"/>
              </a:rPr>
            </a:br>
            <a:r>
              <a:rPr lang="ru-RU" b="1" dirty="0" smtClean="0">
                <a:latin typeface="+mn-lt"/>
              </a:rPr>
              <a:t>План реализации проекта</a:t>
            </a:r>
            <a:r>
              <a:rPr lang="ru-RU" dirty="0" smtClean="0">
                <a:latin typeface="+mn-lt"/>
              </a:rPr>
              <a:t/>
            </a:r>
            <a:br>
              <a:rPr lang="ru-RU" dirty="0" smtClean="0">
                <a:latin typeface="+mn-lt"/>
              </a:rPr>
            </a:br>
            <a:endParaRPr lang="ru-RU" dirty="0">
              <a:latin typeface="+mn-lt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980728"/>
            <a:ext cx="8280920" cy="5544616"/>
          </a:xfrm>
        </p:spPr>
        <p:txBody>
          <a:bodyPr>
            <a:normAutofit fontScale="47500" lnSpcReduction="20000"/>
          </a:bodyPr>
          <a:lstStyle/>
          <a:p>
            <a:pPr marL="514350" indent="-514350">
              <a:buAutoNum type="arabicPeriod"/>
            </a:pPr>
            <a:r>
              <a:rPr lang="ru-RU" sz="5900" b="1" dirty="0" smtClean="0"/>
              <a:t>Подготовительный этап:</a:t>
            </a:r>
          </a:p>
          <a:p>
            <a:pPr marL="514350" indent="-514350">
              <a:buNone/>
            </a:pPr>
            <a:endParaRPr lang="ru-RU" b="1" dirty="0" smtClean="0"/>
          </a:p>
          <a:p>
            <a:pPr marL="514350" indent="-514350">
              <a:buNone/>
            </a:pPr>
            <a:r>
              <a:rPr lang="ru-RU" sz="4000" dirty="0" smtClean="0"/>
              <a:t>1</a:t>
            </a:r>
            <a:r>
              <a:rPr lang="ru-RU" sz="5800" dirty="0" smtClean="0"/>
              <a:t>. Подбор методической и художественной литературы по теме «Народная игрушка»</a:t>
            </a:r>
          </a:p>
          <a:p>
            <a:pPr marL="514350" indent="-514350">
              <a:buNone/>
            </a:pPr>
            <a:r>
              <a:rPr lang="ru-RU" sz="5800" dirty="0" smtClean="0"/>
              <a:t>2. Беседа с детьми, тестирование, постановка проблемы </a:t>
            </a:r>
          </a:p>
          <a:p>
            <a:pPr marL="514350" indent="-514350">
              <a:buNone/>
            </a:pPr>
            <a:r>
              <a:rPr lang="ru-RU" sz="5800" dirty="0" smtClean="0"/>
              <a:t>3. Создание условий, необходимых для реализации проекта.</a:t>
            </a:r>
          </a:p>
          <a:p>
            <a:pPr>
              <a:buNone/>
            </a:pPr>
            <a:r>
              <a:rPr lang="ru-RU" sz="5800" dirty="0" smtClean="0"/>
              <a:t> 4. Поиск иллюстраций с изображением народной игрушки,</a:t>
            </a:r>
          </a:p>
          <a:p>
            <a:pPr>
              <a:buNone/>
            </a:pPr>
            <a:r>
              <a:rPr lang="ru-RU" sz="5800" dirty="0" smtClean="0"/>
              <a:t> 5. Подбор современных национальных игрушек</a:t>
            </a:r>
          </a:p>
          <a:p>
            <a:pPr>
              <a:buNone/>
            </a:pPr>
            <a:r>
              <a:rPr lang="ru-RU" sz="5800" dirty="0" smtClean="0"/>
              <a:t> 6. Подготовка раскрасок по теме «Национальный костюм»</a:t>
            </a:r>
          </a:p>
          <a:p>
            <a:endParaRPr lang="ru-RU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ru-RU" sz="3200" dirty="0" smtClean="0">
                <a:latin typeface="+mn-lt"/>
              </a:rPr>
              <a:t> </a:t>
            </a:r>
            <a:r>
              <a:rPr lang="ru-RU" sz="3200" b="1" dirty="0" smtClean="0">
                <a:latin typeface="+mn-lt"/>
              </a:rPr>
              <a:t>2.Основной этап:</a:t>
            </a:r>
            <a:endParaRPr lang="ru-RU" sz="3200" b="1" dirty="0">
              <a:latin typeface="+mn-lt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5073427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ru-RU" dirty="0" smtClean="0"/>
              <a:t> 1. Беседа  «Осетинская национальная кукла» (презентация)</a:t>
            </a:r>
          </a:p>
          <a:p>
            <a:pPr>
              <a:buNone/>
            </a:pPr>
            <a:r>
              <a:rPr lang="ru-RU" dirty="0" smtClean="0"/>
              <a:t> 2. Создание коллективной работы «</a:t>
            </a:r>
            <a:r>
              <a:rPr lang="ru-RU" dirty="0" err="1" smtClean="0"/>
              <a:t>Симд</a:t>
            </a:r>
            <a:r>
              <a:rPr lang="ru-RU" dirty="0" smtClean="0"/>
              <a:t>»</a:t>
            </a:r>
          </a:p>
          <a:p>
            <a:pPr>
              <a:buNone/>
            </a:pPr>
            <a:r>
              <a:rPr lang="ru-RU" dirty="0" smtClean="0"/>
              <a:t> 3. Встречи с мастерами кукольниками.</a:t>
            </a:r>
          </a:p>
          <a:p>
            <a:pPr>
              <a:buNone/>
            </a:pPr>
            <a:r>
              <a:rPr lang="ru-RU" dirty="0" smtClean="0"/>
              <a:t> 4. Мастер-класс для детей «Изготовление осетинской народной куклы»</a:t>
            </a:r>
          </a:p>
          <a:p>
            <a:pPr>
              <a:buNone/>
            </a:pPr>
            <a:r>
              <a:rPr lang="ru-RU" dirty="0" smtClean="0"/>
              <a:t> 5. Открытие в группе мини-музея «</a:t>
            </a:r>
            <a:r>
              <a:rPr lang="ru-RU" dirty="0" err="1" smtClean="0"/>
              <a:t>Чындз</a:t>
            </a:r>
            <a:r>
              <a:rPr lang="ru-RU" dirty="0" smtClean="0"/>
              <a:t>»</a:t>
            </a:r>
          </a:p>
          <a:p>
            <a:pPr>
              <a:buNone/>
            </a:pPr>
            <a:r>
              <a:rPr lang="ru-RU" dirty="0" smtClean="0"/>
              <a:t> 6. Мастер-класс для родителей « </a:t>
            </a:r>
            <a:r>
              <a:rPr lang="ru-RU" dirty="0" err="1" smtClean="0"/>
              <a:t>Мотанка</a:t>
            </a:r>
            <a:r>
              <a:rPr lang="ru-RU" dirty="0" smtClean="0"/>
              <a:t>»</a:t>
            </a:r>
          </a:p>
          <a:p>
            <a:pPr>
              <a:buNone/>
            </a:pPr>
            <a:r>
              <a:rPr lang="ru-RU" dirty="0" smtClean="0"/>
              <a:t> 7. Создание альбома « Очарование народного  костюма в кукольном творчестве»</a:t>
            </a:r>
          </a:p>
          <a:p>
            <a:pPr>
              <a:buNone/>
            </a:pPr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476672"/>
            <a:ext cx="8229600" cy="5976664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ru-RU" sz="2800" dirty="0" smtClean="0"/>
              <a:t> Беседа «Осетинская национальная кукла».</a:t>
            </a:r>
          </a:p>
          <a:p>
            <a:pPr>
              <a:buNone/>
            </a:pPr>
            <a:r>
              <a:rPr lang="ru-RU" sz="2800" dirty="0" smtClean="0"/>
              <a:t>. Цель: познакомить детей с образом народной куклы, историей ее создания и предназначением.</a:t>
            </a:r>
          </a:p>
          <a:p>
            <a:pPr>
              <a:buNone/>
            </a:pPr>
            <a:r>
              <a:rPr lang="ru-RU" sz="2800" dirty="0" smtClean="0"/>
              <a:t>Задачи:</a:t>
            </a:r>
          </a:p>
          <a:p>
            <a:pPr>
              <a:buNone/>
            </a:pPr>
            <a:r>
              <a:rPr lang="ru-RU" sz="2800" dirty="0" smtClean="0"/>
              <a:t> -Знакомство с жизнью и бытом наших предков.</a:t>
            </a:r>
          </a:p>
          <a:p>
            <a:pPr>
              <a:buNone/>
            </a:pPr>
            <a:r>
              <a:rPr lang="ru-RU" sz="2800" dirty="0" smtClean="0"/>
              <a:t>- Просмотр презентации, книг, иллюстраций, фотографий с народными куклами.</a:t>
            </a:r>
          </a:p>
          <a:p>
            <a:pPr>
              <a:buNone/>
            </a:pPr>
            <a:r>
              <a:rPr lang="ru-RU" sz="2800" dirty="0" smtClean="0"/>
              <a:t>- Исследование куклы. Знакомство с тканью, нитками, лентой, тесьмой и другими материалами, их свойствами (рвутся, мнутся, режутся, кроятся) и видами (шерстяная, льняная, ситцевая).</a:t>
            </a:r>
          </a:p>
          <a:p>
            <a:pPr>
              <a:buNone/>
            </a:pPr>
            <a:r>
              <a:rPr lang="ru-RU" sz="2800" b="1" dirty="0" smtClean="0"/>
              <a:t> </a:t>
            </a:r>
            <a:endParaRPr lang="ru-RU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latin typeface="+mn-lt"/>
              </a:rPr>
              <a:t>Знакомство с осетинской национальной куклой</a:t>
            </a:r>
            <a:endParaRPr lang="ru-RU" dirty="0">
              <a:latin typeface="+mn-lt"/>
            </a:endParaRPr>
          </a:p>
        </p:txBody>
      </p:sp>
      <p:pic>
        <p:nvPicPr>
          <p:cNvPr id="2050" name="Picture 2" descr="C:\Users\ира\Desktop\Новая папка\беседа осетинская кукла фото\20190226_10211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348706"/>
            <a:ext cx="4618856" cy="3816598"/>
          </a:xfrm>
          <a:prstGeom prst="rect">
            <a:avLst/>
          </a:prstGeom>
          <a:noFill/>
        </p:spPr>
      </p:pic>
      <p:pic>
        <p:nvPicPr>
          <p:cNvPr id="2051" name="Picture 3" descr="C:\Users\ира\Desktop\Новая папка\беседа осетинская кукла фото\20190226_101245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64088" y="1556792"/>
            <a:ext cx="3394472" cy="46805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ира\Desktop\Новая папка\беседа осетинская кукла фото\20190226_100527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63888" y="404664"/>
            <a:ext cx="5046712" cy="3965054"/>
          </a:xfrm>
          <a:prstGeom prst="rect">
            <a:avLst/>
          </a:prstGeom>
          <a:noFill/>
        </p:spPr>
      </p:pic>
      <p:pic>
        <p:nvPicPr>
          <p:cNvPr id="3074" name="Picture 2" descr="C:\Users\ира\Desktop\Новая папка\беседа осетинская кукла фото\20190226_095500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2636912"/>
            <a:ext cx="4758680" cy="388843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tx2"/>
                </a:solidFill>
              </a:rPr>
              <a:t>Куклы </a:t>
            </a:r>
            <a:r>
              <a:rPr lang="ru-RU" dirty="0" err="1" smtClean="0">
                <a:solidFill>
                  <a:schemeClr val="tx2"/>
                </a:solidFill>
              </a:rPr>
              <a:t>чындз</a:t>
            </a:r>
            <a:r>
              <a:rPr lang="ru-RU" dirty="0" smtClean="0">
                <a:solidFill>
                  <a:schemeClr val="tx2"/>
                </a:solidFill>
              </a:rPr>
              <a:t>, </a:t>
            </a:r>
            <a:r>
              <a:rPr lang="ru-RU" dirty="0" err="1" smtClean="0">
                <a:solidFill>
                  <a:schemeClr val="tx2"/>
                </a:solidFill>
              </a:rPr>
              <a:t>лаеппу</a:t>
            </a:r>
            <a:endParaRPr lang="ru-RU" dirty="0">
              <a:solidFill>
                <a:schemeClr val="tx2"/>
              </a:solidFill>
            </a:endParaRPr>
          </a:p>
        </p:txBody>
      </p:sp>
      <p:pic>
        <p:nvPicPr>
          <p:cNvPr id="3074" name="Picture 2" descr="C:\Users\ира\Desktop\осетинская кукла\P127076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lum contrast="30000"/>
          </a:blip>
          <a:srcRect/>
          <a:stretch>
            <a:fillRect/>
          </a:stretch>
        </p:blipFill>
        <p:spPr bwMode="auto">
          <a:xfrm>
            <a:off x="611560" y="1196752"/>
            <a:ext cx="3744416" cy="5472608"/>
          </a:xfrm>
          <a:prstGeom prst="rect">
            <a:avLst/>
          </a:prstGeom>
          <a:noFill/>
        </p:spPr>
      </p:pic>
      <p:pic>
        <p:nvPicPr>
          <p:cNvPr id="3075" name="Picture 3" descr="C:\Users\ира\Desktop\осетинская кукла\P1270768.JPG"/>
          <p:cNvPicPr>
            <a:picLocks noChangeAspect="1" noChangeArrowheads="1"/>
          </p:cNvPicPr>
          <p:nvPr/>
        </p:nvPicPr>
        <p:blipFill>
          <a:blip r:embed="rId3" cstate="print">
            <a:lum contrast="20000"/>
          </a:blip>
          <a:srcRect/>
          <a:stretch>
            <a:fillRect/>
          </a:stretch>
        </p:blipFill>
        <p:spPr bwMode="auto">
          <a:xfrm>
            <a:off x="4572000" y="1196752"/>
            <a:ext cx="3950694" cy="547260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r>
              <a:rPr lang="ru-RU" dirty="0" smtClean="0">
                <a:solidFill>
                  <a:schemeClr val="tx2"/>
                </a:solidFill>
              </a:rPr>
              <a:t>Тряпичные куклы </a:t>
            </a:r>
            <a:endParaRPr lang="ru-RU" dirty="0">
              <a:solidFill>
                <a:schemeClr val="tx2"/>
              </a:solidFill>
            </a:endParaRPr>
          </a:p>
        </p:txBody>
      </p:sp>
      <p:pic>
        <p:nvPicPr>
          <p:cNvPr id="4098" name="Picture 2" descr="C:\Users\ира\Desktop\осетинская кукла\P127076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lum contrast="40000"/>
          </a:blip>
          <a:srcRect/>
          <a:stretch>
            <a:fillRect/>
          </a:stretch>
        </p:blipFill>
        <p:spPr bwMode="auto">
          <a:xfrm>
            <a:off x="539552" y="1196752"/>
            <a:ext cx="3816424" cy="5445224"/>
          </a:xfrm>
          <a:prstGeom prst="rect">
            <a:avLst/>
          </a:prstGeom>
          <a:noFill/>
        </p:spPr>
      </p:pic>
      <p:pic>
        <p:nvPicPr>
          <p:cNvPr id="4099" name="Picture 3" descr="C:\Users\ира\Desktop\осетинская кукла\P1270769.JPG"/>
          <p:cNvPicPr>
            <a:picLocks noChangeAspect="1" noChangeArrowheads="1"/>
          </p:cNvPicPr>
          <p:nvPr/>
        </p:nvPicPr>
        <p:blipFill>
          <a:blip r:embed="rId3" cstate="print">
            <a:lum contrast="40000"/>
          </a:blip>
          <a:srcRect/>
          <a:stretch>
            <a:fillRect/>
          </a:stretch>
        </p:blipFill>
        <p:spPr bwMode="auto">
          <a:xfrm>
            <a:off x="4860032" y="1196752"/>
            <a:ext cx="3744416" cy="544522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https://kulturologia.ru/files/u10970/zemfira-dziolova4.jpg"/>
          <p:cNvPicPr/>
          <p:nvPr/>
        </p:nvPicPr>
        <p:blipFill>
          <a:blip r:embed="rId3" cstate="print">
            <a:lum contrast="20000"/>
          </a:blip>
          <a:srcRect/>
          <a:stretch>
            <a:fillRect/>
          </a:stretch>
        </p:blipFill>
        <p:spPr bwMode="auto">
          <a:xfrm>
            <a:off x="323529" y="260648"/>
            <a:ext cx="4176464" cy="6408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 descr="C:\Users\ира\Desktop\осетинская кукла\IMG-20190218-WA0013.jpg"/>
          <p:cNvPicPr>
            <a:picLocks noChangeAspect="1" noChangeArrowheads="1"/>
          </p:cNvPicPr>
          <p:nvPr/>
        </p:nvPicPr>
        <p:blipFill>
          <a:blip r:embed="rId4" cstate="print">
            <a:lum contrast="40000"/>
          </a:blip>
          <a:srcRect/>
          <a:stretch>
            <a:fillRect/>
          </a:stretch>
        </p:blipFill>
        <p:spPr bwMode="auto">
          <a:xfrm>
            <a:off x="4644008" y="260648"/>
            <a:ext cx="4248472" cy="6336704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470794"/>
          </a:xfrm>
        </p:spPr>
        <p:txBody>
          <a:bodyPr>
            <a:normAutofit/>
          </a:bodyPr>
          <a:lstStyle/>
          <a:p>
            <a:r>
              <a:rPr lang="ru-RU" sz="2800" dirty="0" smtClean="0">
                <a:solidFill>
                  <a:schemeClr val="tx2"/>
                </a:solidFill>
                <a:latin typeface="+mn-lt"/>
              </a:rPr>
              <a:t>Куклы </a:t>
            </a:r>
            <a:r>
              <a:rPr lang="ru-RU" sz="2800" dirty="0" err="1" smtClean="0">
                <a:solidFill>
                  <a:schemeClr val="tx2"/>
                </a:solidFill>
                <a:latin typeface="+mn-lt"/>
              </a:rPr>
              <a:t>дергунчики</a:t>
            </a:r>
            <a:r>
              <a:rPr lang="ru-RU" sz="2800" dirty="0" smtClean="0">
                <a:solidFill>
                  <a:schemeClr val="tx2"/>
                </a:solidFill>
                <a:latin typeface="+mn-lt"/>
              </a:rPr>
              <a:t> сказителя </a:t>
            </a:r>
            <a:r>
              <a:rPr lang="ru-RU" sz="2800" dirty="0" err="1" smtClean="0">
                <a:solidFill>
                  <a:schemeClr val="tx2"/>
                </a:solidFill>
                <a:latin typeface="+mn-lt"/>
              </a:rPr>
              <a:t>Бибо</a:t>
            </a:r>
            <a:r>
              <a:rPr lang="ru-RU" sz="2800" dirty="0" smtClean="0">
                <a:solidFill>
                  <a:schemeClr val="tx2"/>
                </a:solidFill>
                <a:latin typeface="+mn-lt"/>
              </a:rPr>
              <a:t> </a:t>
            </a:r>
            <a:r>
              <a:rPr lang="ru-RU" sz="2800" dirty="0" err="1" smtClean="0">
                <a:solidFill>
                  <a:schemeClr val="tx2"/>
                </a:solidFill>
                <a:latin typeface="+mn-lt"/>
              </a:rPr>
              <a:t>Дзугутова</a:t>
            </a:r>
            <a:r>
              <a:rPr lang="ru-RU" sz="2800" dirty="0" smtClean="0">
                <a:solidFill>
                  <a:schemeClr val="tx2"/>
                </a:solidFill>
                <a:latin typeface="+mn-lt"/>
              </a:rPr>
              <a:t/>
            </a:r>
            <a:br>
              <a:rPr lang="ru-RU" sz="2800" dirty="0" smtClean="0">
                <a:solidFill>
                  <a:schemeClr val="tx2"/>
                </a:solidFill>
                <a:latin typeface="+mn-lt"/>
              </a:rPr>
            </a:br>
            <a:r>
              <a:rPr lang="ru-RU" sz="2400" dirty="0" smtClean="0">
                <a:solidFill>
                  <a:schemeClr val="tx2"/>
                </a:solidFill>
                <a:latin typeface="+mn-lt"/>
              </a:rPr>
              <a:t>Зарисовки </a:t>
            </a:r>
            <a:r>
              <a:rPr lang="ru-RU" sz="2400" dirty="0" err="1" smtClean="0">
                <a:solidFill>
                  <a:schemeClr val="tx2"/>
                </a:solidFill>
                <a:latin typeface="+mn-lt"/>
              </a:rPr>
              <a:t>Махарбека</a:t>
            </a:r>
            <a:r>
              <a:rPr lang="ru-RU" sz="2400" dirty="0" smtClean="0">
                <a:solidFill>
                  <a:schemeClr val="tx2"/>
                </a:solidFill>
                <a:latin typeface="+mn-lt"/>
              </a:rPr>
              <a:t> Туганова</a:t>
            </a:r>
            <a:endParaRPr lang="ru-RU" sz="2400" dirty="0">
              <a:solidFill>
                <a:schemeClr val="tx2"/>
              </a:solidFill>
              <a:latin typeface="+mn-lt"/>
            </a:endParaRPr>
          </a:p>
        </p:txBody>
      </p:sp>
      <p:pic>
        <p:nvPicPr>
          <p:cNvPr id="1026" name="Picture 2" descr="C:\Users\ира\Desktop\осетинская кукла\P127077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lum contrast="40000"/>
          </a:blip>
          <a:srcRect l="10625" t="5221" r="5901"/>
          <a:stretch>
            <a:fillRect/>
          </a:stretch>
        </p:blipFill>
        <p:spPr bwMode="auto">
          <a:xfrm>
            <a:off x="827584" y="1340768"/>
            <a:ext cx="7632848" cy="52292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tx2"/>
                </a:solidFill>
              </a:rPr>
              <a:t>Игра «</a:t>
            </a:r>
            <a:r>
              <a:rPr lang="ru-RU" dirty="0" err="1" smtClean="0">
                <a:solidFill>
                  <a:schemeClr val="tx2"/>
                </a:solidFill>
              </a:rPr>
              <a:t>Чындзхаесджытае</a:t>
            </a:r>
            <a:r>
              <a:rPr lang="ru-RU" dirty="0" smtClean="0">
                <a:solidFill>
                  <a:schemeClr val="tx2"/>
                </a:solidFill>
              </a:rPr>
              <a:t>»</a:t>
            </a:r>
            <a:r>
              <a:rPr lang="ru-RU" sz="2700" dirty="0" smtClean="0">
                <a:solidFill>
                  <a:schemeClr val="tx2"/>
                </a:solidFill>
              </a:rPr>
              <a:t/>
            </a:r>
            <a:br>
              <a:rPr lang="ru-RU" sz="2700" dirty="0" smtClean="0">
                <a:solidFill>
                  <a:schemeClr val="tx2"/>
                </a:solidFill>
              </a:rPr>
            </a:br>
            <a:r>
              <a:rPr lang="ru-RU" sz="2700" dirty="0" smtClean="0">
                <a:solidFill>
                  <a:schemeClr val="tx2"/>
                </a:solidFill>
              </a:rPr>
              <a:t>зарисовки М. Туганова</a:t>
            </a:r>
            <a:endParaRPr lang="ru-RU" sz="2700" dirty="0">
              <a:solidFill>
                <a:schemeClr val="tx2"/>
              </a:solidFill>
            </a:endParaRPr>
          </a:p>
        </p:txBody>
      </p:sp>
      <p:pic>
        <p:nvPicPr>
          <p:cNvPr id="1026" name="Picture 2" descr="C:\Users\ира\Desktop\осетинская кукла\P127077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lum contrast="40000"/>
          </a:blip>
          <a:srcRect/>
          <a:stretch>
            <a:fillRect/>
          </a:stretch>
        </p:blipFill>
        <p:spPr bwMode="auto">
          <a:xfrm>
            <a:off x="539552" y="1281021"/>
            <a:ext cx="8136904" cy="524432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928670"/>
            <a:ext cx="7772400" cy="2714644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latin typeface="+mn-lt"/>
              </a:rPr>
              <a:t>Проект «Приобщение дошкольников к истокам народной культуры по средством ознакомления с осетинской народной куклой».</a:t>
            </a:r>
            <a:r>
              <a:rPr lang="ru-RU" dirty="0" smtClean="0">
                <a:latin typeface="+mn-lt"/>
              </a:rPr>
              <a:t/>
            </a:r>
            <a:br>
              <a:rPr lang="ru-RU" dirty="0" smtClean="0">
                <a:latin typeface="+mn-lt"/>
              </a:rPr>
            </a:br>
            <a:r>
              <a:rPr lang="ru-RU" sz="2800" b="1" dirty="0" smtClean="0">
                <a:latin typeface="+mn-lt"/>
              </a:rPr>
              <a:t/>
            </a:r>
            <a:br>
              <a:rPr lang="ru-RU" sz="2800" b="1" dirty="0" smtClean="0">
                <a:latin typeface="+mn-lt"/>
              </a:rPr>
            </a:br>
            <a:r>
              <a:rPr lang="ru-RU" sz="2800" dirty="0" smtClean="0">
                <a:latin typeface="+mn-lt"/>
              </a:rPr>
              <a:t/>
            </a:r>
            <a:br>
              <a:rPr lang="ru-RU" sz="2800" dirty="0" smtClean="0">
                <a:latin typeface="+mn-lt"/>
              </a:rPr>
            </a:br>
            <a:r>
              <a:rPr lang="ru-RU" sz="2800" b="1" dirty="0" smtClean="0">
                <a:latin typeface="+mn-lt"/>
              </a:rPr>
              <a:t>Автор: </a:t>
            </a:r>
            <a:r>
              <a:rPr lang="ru-RU" sz="2800" b="1" dirty="0" err="1" smtClean="0">
                <a:latin typeface="+mn-lt"/>
              </a:rPr>
              <a:t>Бугулова</a:t>
            </a:r>
            <a:r>
              <a:rPr lang="ru-RU" sz="2800" b="1" dirty="0" smtClean="0">
                <a:latin typeface="+mn-lt"/>
              </a:rPr>
              <a:t> И.А.</a:t>
            </a:r>
            <a:endParaRPr lang="ru-RU" sz="2800" dirty="0">
              <a:latin typeface="+mn-lt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71472" y="3500438"/>
            <a:ext cx="8136904" cy="3095204"/>
          </a:xfrm>
        </p:spPr>
        <p:txBody>
          <a:bodyPr>
            <a:noAutofit/>
          </a:bodyPr>
          <a:lstStyle/>
          <a:p>
            <a:r>
              <a:rPr lang="ru-RU" sz="2400" b="1" dirty="0" smtClean="0"/>
              <a:t>Вид проекта:</a:t>
            </a:r>
            <a:r>
              <a:rPr lang="ru-RU" sz="2400" dirty="0" smtClean="0"/>
              <a:t> познавательно- творческий, краткосрочный</a:t>
            </a:r>
          </a:p>
          <a:p>
            <a:endParaRPr lang="ru-RU" sz="2400" dirty="0" smtClean="0"/>
          </a:p>
          <a:p>
            <a:r>
              <a:rPr lang="ru-RU" sz="2400" dirty="0" smtClean="0"/>
              <a:t>(2 месяца: февраль, март).</a:t>
            </a:r>
          </a:p>
          <a:p>
            <a:r>
              <a:rPr lang="ru-RU" sz="2400" b="1" dirty="0" smtClean="0"/>
              <a:t>Участники проекта:</a:t>
            </a:r>
            <a:r>
              <a:rPr lang="ru-RU" sz="2400" dirty="0" smtClean="0"/>
              <a:t> дети старшего дошкольного возраста, воспитатели по осетинскому языку </a:t>
            </a:r>
            <a:r>
              <a:rPr lang="ru-RU" sz="2400" dirty="0" err="1" smtClean="0"/>
              <a:t>Джигкаева</a:t>
            </a:r>
            <a:r>
              <a:rPr lang="ru-RU" sz="2400" dirty="0" smtClean="0"/>
              <a:t> И.Х. </a:t>
            </a:r>
            <a:r>
              <a:rPr lang="ru-RU" sz="2400" dirty="0" err="1" smtClean="0"/>
              <a:t>Салбиева</a:t>
            </a:r>
            <a:r>
              <a:rPr lang="ru-RU" sz="2400" dirty="0" smtClean="0"/>
              <a:t> </a:t>
            </a:r>
            <a:r>
              <a:rPr lang="ru-RU" sz="2400" dirty="0" err="1" smtClean="0"/>
              <a:t>З.К.,воспитатель</a:t>
            </a:r>
            <a:r>
              <a:rPr lang="ru-RU" sz="2400" dirty="0" smtClean="0"/>
              <a:t> </a:t>
            </a:r>
            <a:r>
              <a:rPr lang="ru-RU" sz="2400" dirty="0" err="1" smtClean="0"/>
              <a:t>Дзукаева</a:t>
            </a:r>
            <a:r>
              <a:rPr lang="ru-RU" sz="2400" dirty="0" smtClean="0"/>
              <a:t> А.Н.  и родители старшей группы.</a:t>
            </a:r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tx2"/>
                </a:solidFill>
              </a:rPr>
              <a:t>Игра «Дочки-матери»</a:t>
            </a:r>
            <a:br>
              <a:rPr lang="ru-RU" dirty="0" smtClean="0">
                <a:solidFill>
                  <a:schemeClr val="tx2"/>
                </a:solidFill>
              </a:rPr>
            </a:br>
            <a:r>
              <a:rPr lang="ru-RU" dirty="0" smtClean="0">
                <a:solidFill>
                  <a:schemeClr val="tx2"/>
                </a:solidFill>
              </a:rPr>
              <a:t> </a:t>
            </a:r>
            <a:r>
              <a:rPr lang="ru-RU" sz="2700" dirty="0" smtClean="0">
                <a:solidFill>
                  <a:schemeClr val="tx2"/>
                </a:solidFill>
              </a:rPr>
              <a:t>зарисовки М.Туганова</a:t>
            </a:r>
            <a:endParaRPr lang="ru-RU" sz="2700" dirty="0">
              <a:solidFill>
                <a:schemeClr val="tx2"/>
              </a:solidFill>
            </a:endParaRPr>
          </a:p>
        </p:txBody>
      </p:sp>
      <p:pic>
        <p:nvPicPr>
          <p:cNvPr id="2050" name="Picture 2" descr="C:\Users\ира\Desktop\осетинская кукла\P127077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lum contrast="40000"/>
          </a:blip>
          <a:srcRect l="7759" r="10345"/>
          <a:stretch>
            <a:fillRect/>
          </a:stretch>
        </p:blipFill>
        <p:spPr bwMode="auto">
          <a:xfrm>
            <a:off x="827584" y="1424474"/>
            <a:ext cx="7344816" cy="502886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latin typeface="+mn-lt"/>
              </a:rPr>
              <a:t>Коллективная работа «</a:t>
            </a:r>
            <a:r>
              <a:rPr lang="ru-RU" dirty="0" err="1" smtClean="0">
                <a:latin typeface="+mn-lt"/>
              </a:rPr>
              <a:t>Симд</a:t>
            </a:r>
            <a:r>
              <a:rPr lang="ru-RU" dirty="0" smtClean="0">
                <a:latin typeface="+mn-lt"/>
              </a:rPr>
              <a:t>»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sz="3600" dirty="0" smtClean="0">
                <a:latin typeface="+mn-lt"/>
              </a:rPr>
              <a:t>(изучение элементов национального костюма)</a:t>
            </a:r>
            <a:endParaRPr lang="ru-RU" sz="3600" dirty="0">
              <a:latin typeface="+mn-lt"/>
            </a:endParaRPr>
          </a:p>
        </p:txBody>
      </p:sp>
      <p:pic>
        <p:nvPicPr>
          <p:cNvPr id="4098" name="Picture 2" descr="C:\Users\ира\Desktop\Новая папка\коллективня рбота симд\P127079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600200"/>
            <a:ext cx="3439709" cy="4709120"/>
          </a:xfrm>
          <a:prstGeom prst="rect">
            <a:avLst/>
          </a:prstGeom>
          <a:noFill/>
        </p:spPr>
      </p:pic>
      <p:pic>
        <p:nvPicPr>
          <p:cNvPr id="4099" name="Picture 3" descr="C:\Users\ира\Desktop\Новая папка\коллективня рбота симд\P127090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3968" y="1772816"/>
            <a:ext cx="4402832" cy="343130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ира\Desktop\Новая папка\коллективня рбота симд\P127079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8640"/>
            <a:ext cx="4356992" cy="3024336"/>
          </a:xfrm>
          <a:prstGeom prst="rect">
            <a:avLst/>
          </a:prstGeom>
          <a:noFill/>
        </p:spPr>
      </p:pic>
      <p:pic>
        <p:nvPicPr>
          <p:cNvPr id="5123" name="Picture 3" descr="C:\Users\ира\Desktop\Новая папка\коллективня рбота симд\P127090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188640"/>
            <a:ext cx="4248472" cy="3024336"/>
          </a:xfrm>
          <a:prstGeom prst="rect">
            <a:avLst/>
          </a:prstGeom>
          <a:noFill/>
        </p:spPr>
      </p:pic>
      <p:pic>
        <p:nvPicPr>
          <p:cNvPr id="5124" name="Picture 4" descr="C:\Users\ира\Desktop\Новая папка\коллективня рбота симд\P127091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016" y="3429000"/>
            <a:ext cx="4248472" cy="3068960"/>
          </a:xfrm>
          <a:prstGeom prst="rect">
            <a:avLst/>
          </a:prstGeom>
          <a:noFill/>
        </p:spPr>
      </p:pic>
      <p:pic>
        <p:nvPicPr>
          <p:cNvPr id="5125" name="Picture 5" descr="C:\Users\ира\Desktop\Новая папка\коллективня рбота симд\P1270914.JPG"/>
          <p:cNvPicPr>
            <a:picLocks noChangeAspect="1" noChangeArrowheads="1"/>
          </p:cNvPicPr>
          <p:nvPr/>
        </p:nvPicPr>
        <p:blipFill>
          <a:blip r:embed="rId5" cstate="print"/>
          <a:srcRect t="13382" r="24013"/>
          <a:stretch>
            <a:fillRect/>
          </a:stretch>
        </p:blipFill>
        <p:spPr bwMode="auto">
          <a:xfrm>
            <a:off x="179512" y="3284984"/>
            <a:ext cx="4464496" cy="319201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ира\Desktop\Новая папка\коллективня рбота симд\P127091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332656"/>
            <a:ext cx="8496944" cy="616721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ира\Desktop\Новая папка\коллективня рбота симд\P12709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60648"/>
            <a:ext cx="8568952" cy="626469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latin typeface="+mn-lt"/>
              </a:rPr>
              <a:t>Встречи с мастерами кукольниками</a:t>
            </a:r>
            <a:br>
              <a:rPr lang="ru-RU" dirty="0" smtClean="0">
                <a:latin typeface="+mn-lt"/>
              </a:rPr>
            </a:br>
            <a:r>
              <a:rPr lang="ru-RU" sz="3600" dirty="0" smtClean="0">
                <a:latin typeface="+mn-lt"/>
              </a:rPr>
              <a:t>Художница ТЮЗ «</a:t>
            </a:r>
            <a:r>
              <a:rPr lang="ru-RU" sz="3600" dirty="0" err="1" smtClean="0">
                <a:latin typeface="+mn-lt"/>
              </a:rPr>
              <a:t>Саби</a:t>
            </a:r>
            <a:r>
              <a:rPr lang="ru-RU" sz="3600" dirty="0" smtClean="0">
                <a:latin typeface="+mn-lt"/>
              </a:rPr>
              <a:t>»  </a:t>
            </a:r>
            <a:r>
              <a:rPr lang="ru-RU" sz="3600" dirty="0" err="1" smtClean="0">
                <a:latin typeface="+mn-lt"/>
              </a:rPr>
              <a:t>Ситохова</a:t>
            </a:r>
            <a:r>
              <a:rPr lang="ru-RU" sz="3600" dirty="0" smtClean="0">
                <a:latin typeface="+mn-lt"/>
              </a:rPr>
              <a:t> Светлана</a:t>
            </a:r>
            <a:endParaRPr lang="ru-RU" sz="3600" dirty="0">
              <a:latin typeface="+mn-lt"/>
            </a:endParaRPr>
          </a:p>
        </p:txBody>
      </p:sp>
      <p:pic>
        <p:nvPicPr>
          <p:cNvPr id="8194" name="Picture 2" descr="C:\Users\ира\Desktop\Новая папка\театр саби\067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8024" y="1700808"/>
            <a:ext cx="3394472" cy="4824536"/>
          </a:xfrm>
          <a:prstGeom prst="rect">
            <a:avLst/>
          </a:prstGeom>
          <a:noFill/>
        </p:spPr>
      </p:pic>
      <p:pic>
        <p:nvPicPr>
          <p:cNvPr id="8195" name="Picture 3" descr="C:\Users\ира\Desktop\Новая папка\театр саби\06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1628800"/>
            <a:ext cx="3394472" cy="499715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 smtClean="0">
                <a:latin typeface="+mn-lt"/>
              </a:rPr>
              <a:t>Мастерица рассказала о создании кукол к спектаклям</a:t>
            </a:r>
            <a:endParaRPr lang="ru-RU" sz="3200" dirty="0">
              <a:latin typeface="+mn-lt"/>
            </a:endParaRPr>
          </a:p>
        </p:txBody>
      </p:sp>
      <p:pic>
        <p:nvPicPr>
          <p:cNvPr id="9219" name="Picture 3" descr="C:\Users\ира\Desktop\Новая папка\театр саби\P127087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99992" y="1412776"/>
            <a:ext cx="4330824" cy="2952327"/>
          </a:xfrm>
          <a:prstGeom prst="rect">
            <a:avLst/>
          </a:prstGeom>
          <a:noFill/>
        </p:spPr>
      </p:pic>
      <p:pic>
        <p:nvPicPr>
          <p:cNvPr id="9218" name="Picture 2" descr="C:\Users\ира\Desktop\Новая папка\театр саби\P1270866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2636912"/>
            <a:ext cx="5374256" cy="367240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ира\Desktop\Новая папка\театр саби\P1270874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88640"/>
            <a:ext cx="4549730" cy="3096344"/>
          </a:xfrm>
          <a:prstGeom prst="rect">
            <a:avLst/>
          </a:prstGeom>
          <a:noFill/>
        </p:spPr>
      </p:pic>
      <p:pic>
        <p:nvPicPr>
          <p:cNvPr id="10243" name="Picture 3" descr="C:\Users\ира\Desktop\Новая папка\театр саби\P1270876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 r="6061"/>
          <a:stretch>
            <a:fillRect/>
          </a:stretch>
        </p:blipFill>
        <p:spPr bwMode="auto">
          <a:xfrm>
            <a:off x="323528" y="3418670"/>
            <a:ext cx="4464496" cy="3178682"/>
          </a:xfrm>
          <a:prstGeom prst="rect">
            <a:avLst/>
          </a:prstGeom>
          <a:noFill/>
        </p:spPr>
      </p:pic>
      <p:pic>
        <p:nvPicPr>
          <p:cNvPr id="10244" name="Picture 4" descr="C:\Users\ира\Desktop\Новая папка\театр саби\P1270882.JPG"/>
          <p:cNvPicPr>
            <a:picLocks noChangeAspect="1" noChangeArrowheads="1"/>
          </p:cNvPicPr>
          <p:nvPr/>
        </p:nvPicPr>
        <p:blipFill>
          <a:blip r:embed="rId4" cstate="print"/>
          <a:srcRect t="4937" r="25588"/>
          <a:stretch>
            <a:fillRect/>
          </a:stretch>
        </p:blipFill>
        <p:spPr bwMode="auto">
          <a:xfrm>
            <a:off x="4932040" y="188639"/>
            <a:ext cx="4032448" cy="3096345"/>
          </a:xfrm>
          <a:prstGeom prst="rect">
            <a:avLst/>
          </a:prstGeom>
          <a:noFill/>
        </p:spPr>
      </p:pic>
      <p:pic>
        <p:nvPicPr>
          <p:cNvPr id="10245" name="Picture 5" descr="C:\Users\ира\Desktop\Новая папка\театр саби\P1270884.JPG"/>
          <p:cNvPicPr>
            <a:picLocks noChangeAspect="1" noChangeArrowheads="1"/>
          </p:cNvPicPr>
          <p:nvPr/>
        </p:nvPicPr>
        <p:blipFill>
          <a:blip r:embed="rId5" cstate="print"/>
          <a:srcRect r="12201"/>
          <a:stretch>
            <a:fillRect/>
          </a:stretch>
        </p:blipFill>
        <p:spPr bwMode="auto">
          <a:xfrm>
            <a:off x="4954943" y="3429000"/>
            <a:ext cx="4009545" cy="316835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200" dirty="0" smtClean="0">
                <a:latin typeface="+mn-lt"/>
              </a:rPr>
              <a:t>Встреча с мастерицей и автором говорящих на осетинском языке мягких игрушках</a:t>
            </a:r>
            <a:br>
              <a:rPr lang="ru-RU" sz="3200" dirty="0" smtClean="0">
                <a:latin typeface="+mn-lt"/>
              </a:rPr>
            </a:br>
            <a:r>
              <a:rPr lang="ru-RU" sz="3200" dirty="0" smtClean="0">
                <a:latin typeface="+mn-lt"/>
              </a:rPr>
              <a:t> </a:t>
            </a:r>
            <a:r>
              <a:rPr lang="ru-RU" sz="3200" dirty="0" err="1" smtClean="0">
                <a:latin typeface="+mn-lt"/>
              </a:rPr>
              <a:t>Илоной</a:t>
            </a:r>
            <a:r>
              <a:rPr lang="ru-RU" sz="3200" dirty="0" smtClean="0">
                <a:latin typeface="+mn-lt"/>
              </a:rPr>
              <a:t> </a:t>
            </a:r>
            <a:r>
              <a:rPr lang="ru-RU" sz="3200" dirty="0" err="1" smtClean="0">
                <a:latin typeface="+mn-lt"/>
              </a:rPr>
              <a:t>Дзалаевой</a:t>
            </a:r>
            <a:endParaRPr lang="ru-RU" sz="3200" dirty="0">
              <a:latin typeface="+mn-lt"/>
            </a:endParaRPr>
          </a:p>
        </p:txBody>
      </p:sp>
      <p:pic>
        <p:nvPicPr>
          <p:cNvPr id="11266" name="Picture 2" descr="C:\Users\ира\Desktop\Новая папка\мягкая игрушка\P1270830.JPG"/>
          <p:cNvPicPr>
            <a:picLocks noChangeAspect="1" noChangeArrowheads="1"/>
          </p:cNvPicPr>
          <p:nvPr/>
        </p:nvPicPr>
        <p:blipFill>
          <a:blip r:embed="rId2" cstate="print"/>
          <a:srcRect l="20075" r="16138" b="24105"/>
          <a:stretch>
            <a:fillRect/>
          </a:stretch>
        </p:blipFill>
        <p:spPr bwMode="auto">
          <a:xfrm>
            <a:off x="4499992" y="1844824"/>
            <a:ext cx="4320480" cy="3413713"/>
          </a:xfrm>
          <a:prstGeom prst="rect">
            <a:avLst/>
          </a:prstGeom>
          <a:noFill/>
        </p:spPr>
      </p:pic>
      <p:pic>
        <p:nvPicPr>
          <p:cNvPr id="11268" name="Picture 4" descr="C:\Users\ира\Desktop\Новая папка\мягкая игрушка\P127083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3140968"/>
            <a:ext cx="5076056" cy="337081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 smtClean="0">
                <a:latin typeface="+mn-lt"/>
              </a:rPr>
              <a:t>Как приятно прижаться к игрушке, особенно, если она говорит маминым голосом.</a:t>
            </a:r>
            <a:endParaRPr lang="ru-RU" sz="3200" dirty="0">
              <a:latin typeface="+mn-lt"/>
            </a:endParaRPr>
          </a:p>
        </p:txBody>
      </p:sp>
      <p:pic>
        <p:nvPicPr>
          <p:cNvPr id="12290" name="Picture 2" descr="C:\Users\ира\Desktop\Новая папка\мягкая игрушка\P1270831.JPG"/>
          <p:cNvPicPr>
            <a:picLocks noChangeAspect="1" noChangeArrowheads="1"/>
          </p:cNvPicPr>
          <p:nvPr/>
        </p:nvPicPr>
        <p:blipFill>
          <a:blip r:embed="rId2" cstate="print"/>
          <a:srcRect l="9051" r="388" b="12052"/>
          <a:stretch>
            <a:fillRect/>
          </a:stretch>
        </p:blipFill>
        <p:spPr bwMode="auto">
          <a:xfrm>
            <a:off x="755577" y="1628800"/>
            <a:ext cx="7546254" cy="486656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404664"/>
            <a:ext cx="8229600" cy="576064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latin typeface="+mn-lt"/>
              </a:rPr>
              <a:t>Актуальность выбранной темы:</a:t>
            </a:r>
            <a:r>
              <a:rPr lang="ru-RU" sz="3600" dirty="0" smtClean="0">
                <a:latin typeface="+mn-lt"/>
              </a:rPr>
              <a:t/>
            </a:r>
            <a:br>
              <a:rPr lang="ru-RU" sz="3600" dirty="0" smtClean="0">
                <a:latin typeface="+mn-lt"/>
              </a:rPr>
            </a:br>
            <a:endParaRPr lang="ru-RU" sz="3600" dirty="0">
              <a:latin typeface="+mn-lt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908720"/>
            <a:ext cx="8229600" cy="5217443"/>
          </a:xfrm>
        </p:spPr>
        <p:txBody>
          <a:bodyPr>
            <a:normAutofit fontScale="92500" lnSpcReduction="20000"/>
          </a:bodyPr>
          <a:lstStyle/>
          <a:p>
            <a:r>
              <a:rPr lang="ru-RU" dirty="0" smtClean="0"/>
              <a:t>Мир народной куклы чрезвычайно интересен . нам сейчас сложно представить всё богатство осетинской кукольной традиции, потому что она почти полностью исчезла из повседневного быта. Современный рынок изобилует яркими, интересными, но порой бесполезными, а иногда и вредными, с точки зрения воспитания и развития детей, игрушками. Работать над этой проблемой необходимо. И одним из возможных путей её решения является изучение народной куклы , ее развитие в современном мире. И использование осетинской тряпичной куклы  в игре современных детей.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ира\Desktop\Новая папка\мягкая игрушка\P127085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332656"/>
            <a:ext cx="8748464" cy="60721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 smtClean="0">
                <a:latin typeface="+mn-lt"/>
              </a:rPr>
              <a:t>Мастер –класс по созданию осетинской куклы –</a:t>
            </a:r>
            <a:r>
              <a:rPr lang="ru-RU" sz="3200" dirty="0" err="1" smtClean="0">
                <a:latin typeface="+mn-lt"/>
              </a:rPr>
              <a:t>къаецаелын</a:t>
            </a:r>
            <a:r>
              <a:rPr lang="ru-RU" sz="3200" dirty="0" smtClean="0">
                <a:latin typeface="+mn-lt"/>
              </a:rPr>
              <a:t> </a:t>
            </a:r>
            <a:r>
              <a:rPr lang="ru-RU" sz="3200" dirty="0" err="1" smtClean="0">
                <a:latin typeface="+mn-lt"/>
              </a:rPr>
              <a:t>чындз</a:t>
            </a:r>
            <a:r>
              <a:rPr lang="ru-RU" sz="3200" dirty="0" smtClean="0">
                <a:latin typeface="+mn-lt"/>
              </a:rPr>
              <a:t> </a:t>
            </a:r>
            <a:endParaRPr lang="ru-RU" sz="3200" dirty="0">
              <a:latin typeface="+mn-lt"/>
            </a:endParaRPr>
          </a:p>
        </p:txBody>
      </p:sp>
      <p:pic>
        <p:nvPicPr>
          <p:cNvPr id="14338" name="Picture 2" descr="C:\Users\ира\Desktop\фото с проекта\P127094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1484784"/>
            <a:ext cx="7632848" cy="508856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ира\Desktop\фото с проекта\P127094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7527" y="476672"/>
            <a:ext cx="8528949" cy="590465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 smtClean="0">
                <a:latin typeface="+mn-lt"/>
              </a:rPr>
              <a:t>Из сундука достаются волшебные предметы: лоскуты, ножницы, нитки.</a:t>
            </a:r>
            <a:endParaRPr lang="ru-RU" sz="3200" dirty="0">
              <a:latin typeface="+mn-lt"/>
            </a:endParaRPr>
          </a:p>
        </p:txBody>
      </p:sp>
      <p:pic>
        <p:nvPicPr>
          <p:cNvPr id="15362" name="Picture 2" descr="C:\Users\ира\Desktop\фото с проекта\P127095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1556792"/>
            <a:ext cx="7380820" cy="492054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latin typeface="+mn-lt"/>
              </a:rPr>
              <a:t>Показ последовательности изготовления куклы</a:t>
            </a:r>
            <a:endParaRPr lang="ru-RU" dirty="0">
              <a:latin typeface="+mn-lt"/>
            </a:endParaRPr>
          </a:p>
        </p:txBody>
      </p:sp>
      <p:pic>
        <p:nvPicPr>
          <p:cNvPr id="16386" name="Picture 2" descr="C:\Users\ира\Desktop\Новая папка\мастер-класс къаецаелын чыдз\IMG-20190214-WA001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844824"/>
            <a:ext cx="8208912" cy="453650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ира\Desktop\Новая папка\мастер-класс къаецаелын чыдз\IMG-20190314-WA001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980728"/>
            <a:ext cx="8568952" cy="51845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Picture 3" descr="C:\Users\ира\Desktop\Новая папка\мастер-класс къаецаелын чыдз\IMG-20190314-WA0016.jpg"/>
          <p:cNvPicPr>
            <a:picLocks noChangeAspect="1" noChangeArrowheads="1"/>
          </p:cNvPicPr>
          <p:nvPr/>
        </p:nvPicPr>
        <p:blipFill>
          <a:blip r:embed="rId2" cstate="print"/>
          <a:srcRect l="7453"/>
          <a:stretch>
            <a:fillRect/>
          </a:stretch>
        </p:blipFill>
        <p:spPr bwMode="auto">
          <a:xfrm>
            <a:off x="251520" y="620688"/>
            <a:ext cx="8573412" cy="559995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ира\Desktop\Новая папка\мастер-класс къаецаелын чыдз\IMG-20190314-WA0037.jpg"/>
          <p:cNvPicPr>
            <a:picLocks noChangeAspect="1" noChangeArrowheads="1"/>
          </p:cNvPicPr>
          <p:nvPr/>
        </p:nvPicPr>
        <p:blipFill>
          <a:blip r:embed="rId2" cstate="print"/>
          <a:srcRect t="16400" b="6951"/>
          <a:stretch>
            <a:fillRect/>
          </a:stretch>
        </p:blipFill>
        <p:spPr bwMode="auto">
          <a:xfrm>
            <a:off x="2051720" y="188640"/>
            <a:ext cx="4968552" cy="64807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F:\Ира Буг\тряпичные\20190314_112355.jpg"/>
          <p:cNvPicPr>
            <a:picLocks noChangeAspect="1" noChangeArrowheads="1"/>
          </p:cNvPicPr>
          <p:nvPr/>
        </p:nvPicPr>
        <p:blipFill>
          <a:blip r:embed="rId2" cstate="print"/>
          <a:srcRect l="7476" r="9051" b="9618"/>
          <a:stretch>
            <a:fillRect/>
          </a:stretch>
        </p:blipFill>
        <p:spPr bwMode="auto">
          <a:xfrm>
            <a:off x="755576" y="476672"/>
            <a:ext cx="7632848" cy="583264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latin typeface="+mn-lt"/>
              </a:rPr>
              <a:t>Создан мини музей национальной куклы «</a:t>
            </a:r>
            <a:r>
              <a:rPr lang="ru-RU" dirty="0" err="1" smtClean="0">
                <a:latin typeface="+mn-lt"/>
              </a:rPr>
              <a:t>Чындз</a:t>
            </a:r>
            <a:r>
              <a:rPr lang="ru-RU" dirty="0" smtClean="0">
                <a:latin typeface="+mn-lt"/>
              </a:rPr>
              <a:t>»</a:t>
            </a:r>
            <a:endParaRPr lang="ru-RU" dirty="0">
              <a:latin typeface="+mn-lt"/>
            </a:endParaRPr>
          </a:p>
        </p:txBody>
      </p:sp>
      <p:pic>
        <p:nvPicPr>
          <p:cNvPr id="22530" name="Picture 2" descr="F:\Ира Буг\работа с родителями\20190402_09412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1484784"/>
            <a:ext cx="6840760" cy="513057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818658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latin typeface="+mn-lt"/>
              </a:rPr>
              <a:t>Почему мы выбрали куклу, как средство приобщения детей к народной культуре? Кукла – первая игрушка, поэтому она близка и понятна ребенку. Рукотворная тряпичная кукла – часть народной традиции. Изготавливая ее, ребенок узнает историю своего народа. </a:t>
            </a:r>
            <a:endParaRPr lang="ru-RU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F:\Ира Буг\работа с родителями\20190402_09412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260648"/>
            <a:ext cx="8485451" cy="63640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F:\Ира Буг\работа с родителями\20190402_094152.jpg"/>
          <p:cNvPicPr>
            <a:picLocks noChangeAspect="1" noChangeArrowheads="1"/>
          </p:cNvPicPr>
          <p:nvPr/>
        </p:nvPicPr>
        <p:blipFill>
          <a:blip r:embed="rId2" cstate="print"/>
          <a:srcRect l="5544" t="13963" r="19302" b="3901"/>
          <a:stretch>
            <a:fillRect/>
          </a:stretch>
        </p:blipFill>
        <p:spPr bwMode="auto">
          <a:xfrm>
            <a:off x="611560" y="260648"/>
            <a:ext cx="7906581" cy="628830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52736"/>
          </a:xfrm>
        </p:spPr>
        <p:txBody>
          <a:bodyPr/>
          <a:lstStyle/>
          <a:p>
            <a:r>
              <a:rPr lang="ru-RU" dirty="0" smtClean="0">
                <a:latin typeface="+mn-lt"/>
              </a:rPr>
              <a:t>Мастер-класс с родителями</a:t>
            </a:r>
            <a:endParaRPr lang="ru-RU" dirty="0">
              <a:latin typeface="+mn-lt"/>
            </a:endParaRPr>
          </a:p>
        </p:txBody>
      </p:sp>
      <p:pic>
        <p:nvPicPr>
          <p:cNvPr id="1026" name="Picture 2" descr="C:\Users\ира\Desktop\работа с родителями\работа с родителями\20190402_08535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052736"/>
            <a:ext cx="8208912" cy="554461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864096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latin typeface="+mn-lt"/>
              </a:rPr>
              <a:t>Беседа о истории и развитии осетинской куклы </a:t>
            </a:r>
            <a:endParaRPr lang="ru-RU" dirty="0">
              <a:latin typeface="+mn-lt"/>
            </a:endParaRPr>
          </a:p>
        </p:txBody>
      </p:sp>
      <p:pic>
        <p:nvPicPr>
          <p:cNvPr id="1027" name="Picture 3" descr="C:\Users\ира\Desktop\работа с родителями\работа с родителями\20190402_084130.jpg"/>
          <p:cNvPicPr>
            <a:picLocks noChangeAspect="1" noChangeArrowheads="1"/>
          </p:cNvPicPr>
          <p:nvPr/>
        </p:nvPicPr>
        <p:blipFill>
          <a:blip r:embed="rId2" cstate="print"/>
          <a:srcRect l="4874" t="14301" r="24800" b="22700"/>
          <a:stretch>
            <a:fillRect/>
          </a:stretch>
        </p:blipFill>
        <p:spPr bwMode="auto">
          <a:xfrm>
            <a:off x="971600" y="1484784"/>
            <a:ext cx="7272808" cy="48965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ира\Desktop\работа с родителями\работа с родителями\20190402_09074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ира\Desktop\работа с родителями\работа с родителями\20190402_09143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ира\Desktop\работа с родителями\работа с родителями\20190402_0917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 descr="C:\Users\ира\Desktop\работа с родителями\работа с родителями\20190402_09214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480720" cy="48605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146" name="Picture 2" descr="C:\Users\ира\Desktop\работа с родителями\работа с родителями\20190402_091934.jpg"/>
          <p:cNvPicPr>
            <a:picLocks noChangeAspect="1" noChangeArrowheads="1"/>
          </p:cNvPicPr>
          <p:nvPr/>
        </p:nvPicPr>
        <p:blipFill>
          <a:blip r:embed="rId3" cstate="print"/>
          <a:srcRect l="12201"/>
          <a:stretch>
            <a:fillRect/>
          </a:stretch>
        </p:blipFill>
        <p:spPr bwMode="auto">
          <a:xfrm>
            <a:off x="3851920" y="2663208"/>
            <a:ext cx="5292080" cy="41947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ира\Desktop\работа с родителями\работа с родителями\20190402_09380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latin typeface="+mn-lt"/>
              </a:rPr>
              <a:t/>
            </a:r>
            <a:br>
              <a:rPr lang="ru-RU" dirty="0" smtClean="0">
                <a:latin typeface="+mn-lt"/>
              </a:rPr>
            </a:br>
            <a:r>
              <a:rPr lang="ru-RU" dirty="0" smtClean="0">
                <a:latin typeface="+mn-lt"/>
              </a:rPr>
              <a:t>Создан альбом «Очарование народного костюма в кукольном творчестве</a:t>
            </a:r>
            <a:endParaRPr lang="ru-RU" dirty="0">
              <a:latin typeface="+mn-lt"/>
            </a:endParaRPr>
          </a:p>
        </p:txBody>
      </p:sp>
      <p:pic>
        <p:nvPicPr>
          <p:cNvPr id="3" name="Рисунок 2" descr="куклы в народных костюмах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916832"/>
            <a:ext cx="2736304" cy="4680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коллекционная кукла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56176" y="1916832"/>
            <a:ext cx="2736303" cy="4680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http://cs3.livemaster.ru/zhurnalfoto/4/a/d/151016121401.jpe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03848" y="1916832"/>
            <a:ext cx="2808312" cy="4680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+mn-lt"/>
              </a:rPr>
              <a:t>Цель проекта</a:t>
            </a:r>
            <a:endParaRPr lang="ru-RU" dirty="0">
              <a:latin typeface="+mn-lt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916832"/>
            <a:ext cx="8229600" cy="4209331"/>
          </a:xfrm>
        </p:spPr>
        <p:txBody>
          <a:bodyPr/>
          <a:lstStyle/>
          <a:p>
            <a:pPr>
              <a:buNone/>
            </a:pPr>
            <a:r>
              <a:rPr lang="ru-RU" dirty="0" smtClean="0"/>
              <a:t>- формирование у детей 5-6 лет интереса к истории и культуре осетинского народа через образ традиционной народной куклы  и прослеживать его развитие в наши дни ;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792088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latin typeface="+mn-lt"/>
              </a:rPr>
              <a:t/>
            </a:r>
            <a:br>
              <a:rPr lang="ru-RU" b="1" dirty="0" smtClean="0">
                <a:latin typeface="+mn-lt"/>
              </a:rPr>
            </a:br>
            <a:r>
              <a:rPr lang="ru-RU" sz="3600" b="1" dirty="0" smtClean="0">
                <a:latin typeface="+mn-lt"/>
              </a:rPr>
              <a:t>3.заключительный этап</a:t>
            </a:r>
            <a:r>
              <a:rPr lang="ru-RU" sz="3600" dirty="0" smtClean="0">
                <a:latin typeface="+mn-lt"/>
              </a:rPr>
              <a:t>:</a:t>
            </a:r>
            <a:br>
              <a:rPr lang="ru-RU" sz="3600" dirty="0" smtClean="0">
                <a:latin typeface="+mn-lt"/>
              </a:rPr>
            </a:br>
            <a:endParaRPr lang="ru-RU" sz="3600" dirty="0">
              <a:latin typeface="+mn-lt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ru-RU" dirty="0" smtClean="0"/>
              <a:t>1. У детей сформированы знания об осетинской народной кукле, материалах, необходимых для её изготовления</a:t>
            </a:r>
          </a:p>
          <a:p>
            <a:pPr>
              <a:buNone/>
            </a:pPr>
            <a:r>
              <a:rPr lang="ru-RU" dirty="0" smtClean="0"/>
              <a:t>2. В группе созданы необходимые условия для ознакомления детей с тряпичной куклой: </a:t>
            </a:r>
          </a:p>
          <a:p>
            <a:pPr>
              <a:buNone/>
            </a:pPr>
            <a:r>
              <a:rPr lang="ru-RU" dirty="0" smtClean="0"/>
              <a:t>    -альбом "Очарование народного костюма в  кукольном творчестве".</a:t>
            </a:r>
          </a:p>
          <a:p>
            <a:pPr>
              <a:buNone/>
            </a:pPr>
            <a:r>
              <a:rPr lang="ru-RU" dirty="0" smtClean="0"/>
              <a:t>    - мини-музей тряпичной куклы «</a:t>
            </a:r>
            <a:r>
              <a:rPr lang="ru-RU" dirty="0" err="1" smtClean="0"/>
              <a:t>Чындз</a:t>
            </a:r>
            <a:r>
              <a:rPr lang="ru-RU" dirty="0" smtClean="0"/>
              <a:t>».</a:t>
            </a:r>
          </a:p>
          <a:p>
            <a:pPr>
              <a:buNone/>
            </a:pPr>
            <a:r>
              <a:rPr lang="ru-RU" dirty="0" smtClean="0"/>
              <a:t>    -коллективная работа "</a:t>
            </a:r>
            <a:r>
              <a:rPr lang="ru-RU" dirty="0" err="1" smtClean="0"/>
              <a:t>Симд</a:t>
            </a:r>
            <a:r>
              <a:rPr lang="ru-RU" dirty="0" smtClean="0"/>
              <a:t>".</a:t>
            </a:r>
          </a:p>
          <a:p>
            <a:pPr>
              <a:buNone/>
            </a:pPr>
            <a:r>
              <a:rPr lang="ru-RU" dirty="0" smtClean="0"/>
              <a:t> 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+mn-lt"/>
              </a:rPr>
              <a:t>Используемая литература</a:t>
            </a:r>
            <a:endParaRPr lang="ru-RU" dirty="0">
              <a:latin typeface="+mn-lt"/>
            </a:endParaRPr>
          </a:p>
        </p:txBody>
      </p:sp>
      <p:pic>
        <p:nvPicPr>
          <p:cNvPr id="1026" name="Picture 2" descr="C:\Users\ира\Desktop\Новая папка\беседа осетинская кукла фото\P1270782.JPG"/>
          <p:cNvPicPr>
            <a:picLocks noChangeAspect="1" noChangeArrowheads="1"/>
          </p:cNvPicPr>
          <p:nvPr/>
        </p:nvPicPr>
        <p:blipFill>
          <a:blip r:embed="rId2" cstate="print"/>
          <a:srcRect l="6138" t="12201" r="3835" b="10353"/>
          <a:stretch>
            <a:fillRect/>
          </a:stretch>
        </p:blipFill>
        <p:spPr bwMode="auto">
          <a:xfrm>
            <a:off x="539552" y="1556792"/>
            <a:ext cx="3888432" cy="5037287"/>
          </a:xfrm>
          <a:prstGeom prst="rect">
            <a:avLst/>
          </a:prstGeom>
          <a:noFill/>
        </p:spPr>
      </p:pic>
      <p:pic>
        <p:nvPicPr>
          <p:cNvPr id="1027" name="Picture 3" descr="C:\Users\ира\Desktop\Новая папка\беседа осетинская кукла фото\P1270781.JPG"/>
          <p:cNvPicPr>
            <a:picLocks noChangeAspect="1" noChangeArrowheads="1"/>
          </p:cNvPicPr>
          <p:nvPr/>
        </p:nvPicPr>
        <p:blipFill>
          <a:blip r:embed="rId3" cstate="print"/>
          <a:srcRect t="10500" r="4147" b="7601"/>
          <a:stretch>
            <a:fillRect/>
          </a:stretch>
        </p:blipFill>
        <p:spPr bwMode="auto">
          <a:xfrm>
            <a:off x="4788024" y="1556792"/>
            <a:ext cx="3861614" cy="496855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4704"/>
          </a:xfrm>
        </p:spPr>
        <p:txBody>
          <a:bodyPr/>
          <a:lstStyle/>
          <a:p>
            <a:r>
              <a:rPr lang="ru-RU" dirty="0" smtClean="0">
                <a:latin typeface="+mn-lt"/>
              </a:rPr>
              <a:t>Задачи проекта</a:t>
            </a:r>
            <a:endParaRPr lang="ru-RU" dirty="0">
              <a:latin typeface="+mn-lt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9512" y="620688"/>
            <a:ext cx="8964488" cy="6237312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ru-RU" sz="2400" dirty="0" smtClean="0"/>
              <a:t>- познакомить детей с историей возникновения национальных кукол и их развитие в современном мире. (авторские куклы </a:t>
            </a:r>
            <a:r>
              <a:rPr lang="ru-RU" sz="2400" dirty="0" err="1" smtClean="0"/>
              <a:t>З.Дзиовой</a:t>
            </a:r>
            <a:r>
              <a:rPr lang="ru-RU" sz="2400" dirty="0" smtClean="0"/>
              <a:t>, плюшевые игрушки </a:t>
            </a:r>
            <a:r>
              <a:rPr lang="ru-RU" sz="2400" dirty="0" err="1" smtClean="0"/>
              <a:t>И.Дзалевой</a:t>
            </a:r>
            <a:r>
              <a:rPr lang="ru-RU" sz="2400" dirty="0" smtClean="0"/>
              <a:t>, куклы театра "</a:t>
            </a:r>
            <a:r>
              <a:rPr lang="ru-RU" sz="2400" dirty="0" err="1" smtClean="0"/>
              <a:t>Саби</a:t>
            </a:r>
            <a:r>
              <a:rPr lang="ru-RU" sz="2400" dirty="0" smtClean="0"/>
              <a:t>").</a:t>
            </a:r>
          </a:p>
          <a:p>
            <a:pPr>
              <a:buNone/>
            </a:pPr>
            <a:r>
              <a:rPr lang="ru-RU" sz="2400" dirty="0" smtClean="0"/>
              <a:t>-дать детям понятие об элементах национальной одежды</a:t>
            </a:r>
          </a:p>
          <a:p>
            <a:pPr>
              <a:buNone/>
            </a:pPr>
            <a:r>
              <a:rPr lang="ru-RU" sz="2400" dirty="0" smtClean="0"/>
              <a:t>- изучить и применить на практике технологии изготовления различных видов тряпичных кукол (</a:t>
            </a:r>
            <a:r>
              <a:rPr lang="ru-RU" sz="2400" dirty="0" err="1" smtClean="0"/>
              <a:t>нымаетын</a:t>
            </a:r>
            <a:r>
              <a:rPr lang="ru-RU" sz="2400" dirty="0" smtClean="0"/>
              <a:t>, </a:t>
            </a:r>
            <a:r>
              <a:rPr lang="ru-RU" sz="2400" dirty="0" err="1" smtClean="0"/>
              <a:t>къаецаелын</a:t>
            </a:r>
            <a:r>
              <a:rPr lang="ru-RU" sz="2400" dirty="0" smtClean="0"/>
              <a:t>);</a:t>
            </a:r>
          </a:p>
          <a:p>
            <a:pPr>
              <a:buNone/>
            </a:pPr>
            <a:r>
              <a:rPr lang="ru-RU" sz="2400" dirty="0" smtClean="0"/>
              <a:t>- формировать индивидуальные творческие способности детей;</a:t>
            </a:r>
          </a:p>
          <a:p>
            <a:pPr>
              <a:buNone/>
            </a:pPr>
            <a:r>
              <a:rPr lang="ru-RU" sz="2400" dirty="0" smtClean="0"/>
              <a:t>- учить умению самостоятельно подбирать цветовые решения и украшения для куклы;</a:t>
            </a:r>
          </a:p>
          <a:p>
            <a:pPr>
              <a:buNone/>
            </a:pPr>
            <a:r>
              <a:rPr lang="ru-RU" sz="2400" dirty="0" smtClean="0"/>
              <a:t>- обогащать словарный запас, знакомить с новыми словами и их значениями</a:t>
            </a:r>
          </a:p>
          <a:p>
            <a:pPr>
              <a:buNone/>
            </a:pPr>
            <a:r>
              <a:rPr lang="ru-RU" sz="2400" dirty="0" smtClean="0"/>
              <a:t>- стимулировать развитие коммуникативных навыков и дружелюбия.</a:t>
            </a:r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>
                <a:latin typeface="+mn-lt"/>
              </a:rPr>
              <a:t>Интеграция образовательных областей:</a:t>
            </a:r>
            <a:endParaRPr lang="ru-RU" dirty="0">
              <a:latin typeface="+mn-lt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Char char="-"/>
            </a:pPr>
            <a:endParaRPr lang="ru-RU" dirty="0" smtClean="0"/>
          </a:p>
          <a:p>
            <a:pPr>
              <a:buFontTx/>
              <a:buChar char="-"/>
            </a:pPr>
            <a:r>
              <a:rPr lang="ru-RU" dirty="0" smtClean="0"/>
              <a:t>Познавательное развитие;</a:t>
            </a:r>
          </a:p>
          <a:p>
            <a:pPr>
              <a:buFontTx/>
              <a:buChar char="-"/>
            </a:pPr>
            <a:r>
              <a:rPr lang="ru-RU" dirty="0" smtClean="0"/>
              <a:t>Художественно- эстетическое развитие;</a:t>
            </a:r>
          </a:p>
          <a:p>
            <a:pPr>
              <a:buFontTx/>
              <a:buChar char="-"/>
            </a:pPr>
            <a:r>
              <a:rPr lang="ru-RU" dirty="0" smtClean="0"/>
              <a:t>Социально- коммуникативное развитие;</a:t>
            </a:r>
          </a:p>
          <a:p>
            <a:pPr>
              <a:buNone/>
            </a:pPr>
            <a:r>
              <a:rPr lang="ru-RU" dirty="0" smtClean="0"/>
              <a:t>-   Речевое развитие</a:t>
            </a:r>
          </a:p>
          <a:p>
            <a:pPr>
              <a:buFontTx/>
              <a:buChar char="-"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792088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latin typeface="+mn-lt"/>
              </a:rPr>
              <a:t/>
            </a:r>
            <a:br>
              <a:rPr lang="ru-RU" b="1" dirty="0" smtClean="0">
                <a:latin typeface="+mn-lt"/>
              </a:rPr>
            </a:br>
            <a:r>
              <a:rPr lang="ru-RU" b="1" dirty="0" smtClean="0">
                <a:latin typeface="+mn-lt"/>
              </a:rPr>
              <a:t>Ожидаемый результат:</a:t>
            </a:r>
            <a:r>
              <a:rPr lang="ru-RU" dirty="0" smtClean="0">
                <a:latin typeface="+mn-lt"/>
              </a:rPr>
              <a:t/>
            </a:r>
            <a:br>
              <a:rPr lang="ru-RU" dirty="0" smtClean="0">
                <a:latin typeface="+mn-lt"/>
              </a:rPr>
            </a:br>
            <a:endParaRPr lang="ru-RU" dirty="0">
              <a:latin typeface="+mn-lt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ru-RU" dirty="0" smtClean="0"/>
              <a:t>1.  Сформировать у детей знания об осетинской народной кукле, материалах, необходимых для её изготовления.</a:t>
            </a:r>
          </a:p>
          <a:p>
            <a:pPr>
              <a:buNone/>
            </a:pPr>
            <a:r>
              <a:rPr lang="ru-RU" dirty="0" smtClean="0"/>
              <a:t>2. В группе создать необходимые условия для ознакомления детей с тряпичной куклой. </a:t>
            </a:r>
          </a:p>
          <a:p>
            <a:pPr>
              <a:buNone/>
            </a:pPr>
            <a:r>
              <a:rPr lang="ru-RU" dirty="0" smtClean="0"/>
              <a:t>3. Расширить знания родителей об осетинской национальной кукле.</a:t>
            </a:r>
          </a:p>
          <a:p>
            <a:pPr>
              <a:buNone/>
            </a:pPr>
            <a:r>
              <a:rPr lang="ru-RU" dirty="0" smtClean="0"/>
              <a:t>.</a:t>
            </a:r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5536" y="332656"/>
            <a:ext cx="8424936" cy="6525344"/>
          </a:xfrm>
        </p:spPr>
        <p:txBody>
          <a:bodyPr>
            <a:noAutofit/>
          </a:bodyPr>
          <a:lstStyle/>
          <a:p>
            <a:pPr>
              <a:buNone/>
            </a:pPr>
            <a:endParaRPr lang="ru-RU" sz="2800" dirty="0" smtClean="0"/>
          </a:p>
          <a:p>
            <a:pPr>
              <a:buNone/>
            </a:pPr>
            <a:r>
              <a:rPr lang="ru-RU" dirty="0" smtClean="0"/>
              <a:t>4. Продолжить воспитывать в детях любовь и уважение к народным традициям и прошлому осетинского народа. </a:t>
            </a:r>
          </a:p>
          <a:p>
            <a:pPr>
              <a:buNone/>
            </a:pPr>
            <a:r>
              <a:rPr lang="ru-RU" dirty="0" smtClean="0"/>
              <a:t>5. Вызвать  интерес к народному творчеству и развивать умение детей самостоятельно создавать тряпичную куклу. . </a:t>
            </a:r>
          </a:p>
          <a:p>
            <a:pPr>
              <a:buNone/>
            </a:pPr>
            <a:r>
              <a:rPr lang="ru-RU" dirty="0" smtClean="0"/>
              <a:t>6</a:t>
            </a:r>
            <a:r>
              <a:rPr lang="ru-RU" b="1" dirty="0" smtClean="0"/>
              <a:t>.</a:t>
            </a:r>
            <a:r>
              <a:rPr lang="ru-RU" dirty="0" smtClean="0"/>
              <a:t>Развивать, эмоциональную отзывчивость; воспитывать доброжелательное отношение к окружающим.</a:t>
            </a:r>
          </a:p>
          <a:p>
            <a:pPr>
              <a:buNone/>
            </a:pPr>
            <a:r>
              <a:rPr lang="ru-RU" sz="2800" dirty="0" smtClean="0"/>
              <a:t> </a:t>
            </a:r>
          </a:p>
          <a:p>
            <a:pPr>
              <a:buNone/>
            </a:pPr>
            <a:r>
              <a:rPr lang="ru-RU" sz="2400" dirty="0" smtClean="0"/>
              <a:t> </a:t>
            </a:r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Другая 1">
      <a:dk1>
        <a:srgbClr val="C6D9F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F79646"/>
      </a:accent5>
      <a:accent6>
        <a:srgbClr val="F79646"/>
      </a:accent6>
      <a:hlink>
        <a:srgbClr val="0000FF"/>
      </a:hlink>
      <a:folHlink>
        <a:srgbClr val="800080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1297</TotalTime>
  <Words>769</Words>
  <Application>Microsoft Office PowerPoint</Application>
  <PresentationFormat>Экран (4:3)</PresentationFormat>
  <Paragraphs>87</Paragraphs>
  <Slides>51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51</vt:i4>
      </vt:variant>
    </vt:vector>
  </HeadingPairs>
  <TitlesOfParts>
    <vt:vector size="52" baseType="lpstr">
      <vt:lpstr>Тема Office</vt:lpstr>
      <vt:lpstr>Осетинская национальная кукла (история и развитие)</vt:lpstr>
      <vt:lpstr>Проект «Приобщение дошкольников к истокам народной культуры по средством ознакомления с осетинской народной куклой».   Автор: Бугулова И.А.</vt:lpstr>
      <vt:lpstr>Актуальность выбранной темы: </vt:lpstr>
      <vt:lpstr>Почему мы выбрали куклу, как средство приобщения детей к народной культуре? Кукла – первая игрушка, поэтому она близка и понятна ребенку. Рукотворная тряпичная кукла – часть народной традиции. Изготавливая ее, ребенок узнает историю своего народа. </vt:lpstr>
      <vt:lpstr>Цель проекта</vt:lpstr>
      <vt:lpstr>Задачи проекта</vt:lpstr>
      <vt:lpstr> Интеграция образовательных областей:</vt:lpstr>
      <vt:lpstr> Ожидаемый результат: </vt:lpstr>
      <vt:lpstr>Слайд 9</vt:lpstr>
      <vt:lpstr> План реализации проекта </vt:lpstr>
      <vt:lpstr> 2.Основной этап:</vt:lpstr>
      <vt:lpstr>Слайд 12</vt:lpstr>
      <vt:lpstr>Знакомство с осетинской национальной куклой</vt:lpstr>
      <vt:lpstr>Слайд 14</vt:lpstr>
      <vt:lpstr>Куклы чындз, лаеппу</vt:lpstr>
      <vt:lpstr>Тряпичные куклы </vt:lpstr>
      <vt:lpstr>Слайд 17</vt:lpstr>
      <vt:lpstr>Куклы дергунчики сказителя Бибо Дзугутова Зарисовки Махарбека Туганова</vt:lpstr>
      <vt:lpstr>Игра «Чындзхаесджытае» зарисовки М. Туганова</vt:lpstr>
      <vt:lpstr>Игра «Дочки-матери»  зарисовки М.Туганова</vt:lpstr>
      <vt:lpstr>Коллективная работа «Симд» (изучение элементов национального костюма)</vt:lpstr>
      <vt:lpstr>Слайд 22</vt:lpstr>
      <vt:lpstr>Слайд 23</vt:lpstr>
      <vt:lpstr>Слайд 24</vt:lpstr>
      <vt:lpstr>Встречи с мастерами кукольниками Художница ТЮЗ «Саби»  Ситохова Светлана</vt:lpstr>
      <vt:lpstr>Мастерица рассказала о создании кукол к спектаклям</vt:lpstr>
      <vt:lpstr>Слайд 27</vt:lpstr>
      <vt:lpstr>Встреча с мастерицей и автором говорящих на осетинском языке мягких игрушках  Илоной Дзалаевой</vt:lpstr>
      <vt:lpstr>Как приятно прижаться к игрушке, особенно, если она говорит маминым голосом.</vt:lpstr>
      <vt:lpstr>Слайд 30</vt:lpstr>
      <vt:lpstr>Мастер –класс по созданию осетинской куклы –къаецаелын чындз </vt:lpstr>
      <vt:lpstr>Слайд 32</vt:lpstr>
      <vt:lpstr>Из сундука достаются волшебные предметы: лоскуты, ножницы, нитки.</vt:lpstr>
      <vt:lpstr>Показ последовательности изготовления куклы</vt:lpstr>
      <vt:lpstr>Слайд 35</vt:lpstr>
      <vt:lpstr>Слайд 36</vt:lpstr>
      <vt:lpstr>Слайд 37</vt:lpstr>
      <vt:lpstr>Слайд 38</vt:lpstr>
      <vt:lpstr>Создан мини музей национальной куклы «Чындз»</vt:lpstr>
      <vt:lpstr>Слайд 40</vt:lpstr>
      <vt:lpstr>Слайд 41</vt:lpstr>
      <vt:lpstr>Мастер-класс с родителями</vt:lpstr>
      <vt:lpstr>Беседа о истории и развитии осетинской куклы </vt:lpstr>
      <vt:lpstr>Слайд 44</vt:lpstr>
      <vt:lpstr>Слайд 45</vt:lpstr>
      <vt:lpstr>Слайд 46</vt:lpstr>
      <vt:lpstr>Слайд 47</vt:lpstr>
      <vt:lpstr>Слайд 48</vt:lpstr>
      <vt:lpstr> Создан альбом «Очарование народного костюма в кукольном творчестве</vt:lpstr>
      <vt:lpstr> 3.заключительный этап: </vt:lpstr>
      <vt:lpstr>Используемая литература</vt:lpstr>
    </vt:vector>
  </TitlesOfParts>
  <Company>MultiDVD Team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ира</dc:creator>
  <cp:lastModifiedBy>user</cp:lastModifiedBy>
  <cp:revision>133</cp:revision>
  <dcterms:created xsi:type="dcterms:W3CDTF">2019-02-15T08:19:21Z</dcterms:created>
  <dcterms:modified xsi:type="dcterms:W3CDTF">2019-04-26T07:43:04Z</dcterms:modified>
</cp:coreProperties>
</file>