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8" r:id="rId2"/>
    <p:sldId id="271" r:id="rId3"/>
    <p:sldId id="281" r:id="rId4"/>
    <p:sldId id="282" r:id="rId5"/>
    <p:sldId id="259" r:id="rId6"/>
    <p:sldId id="286" r:id="rId7"/>
    <p:sldId id="287" r:id="rId8"/>
    <p:sldId id="261" r:id="rId9"/>
    <p:sldId id="279" r:id="rId10"/>
    <p:sldId id="265" r:id="rId11"/>
    <p:sldId id="284" r:id="rId12"/>
    <p:sldId id="289" r:id="rId13"/>
    <p:sldId id="293" r:id="rId14"/>
    <p:sldId id="292" r:id="rId15"/>
    <p:sldId id="291" r:id="rId16"/>
    <p:sldId id="290" r:id="rId17"/>
    <p:sldId id="294" r:id="rId18"/>
    <p:sldId id="295" r:id="rId19"/>
    <p:sldId id="296" r:id="rId20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ksana Lubimova" initials="OL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6EAC"/>
    <a:srgbClr val="001570"/>
    <a:srgbClr val="002060"/>
    <a:srgbClr val="33648C"/>
    <a:srgbClr val="393D42"/>
    <a:srgbClr val="4BACC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6" autoAdjust="0"/>
    <p:restoredTop sz="86503" autoAdjust="0"/>
  </p:normalViewPr>
  <p:slideViewPr>
    <p:cSldViewPr>
      <p:cViewPr>
        <p:scale>
          <a:sx n="60" d="100"/>
          <a:sy n="60" d="100"/>
        </p:scale>
        <p:origin x="-654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ED85F-CB68-864C-A0CA-C65A5968E9E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A6D58-A895-8045-9E0E-018DA10F0D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3377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5783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8523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0210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01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3942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228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9146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924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737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8983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3589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521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mailto:kulova6969@mail.ru" TargetMode="External"/><Relationship Id="rId7" Type="http://schemas.openxmlformats.org/officeDocument/2006/relationships/image" Target="../media/image6.jpeg"/><Relationship Id="rId2" Type="http://schemas.openxmlformats.org/officeDocument/2006/relationships/hyperlink" Target="mailto:elena081261@mail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mailto:Menyaylok@gmail.com" TargetMode="External"/><Relationship Id="rId7" Type="http://schemas.openxmlformats.org/officeDocument/2006/relationships/image" Target="../media/image9.jpeg"/><Relationship Id="rId2" Type="http://schemas.openxmlformats.org/officeDocument/2006/relationships/hyperlink" Target="mailto:zalina0203@yandex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zalina0203@yandex.r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3480"/>
            <a:ext cx="9162653" cy="1553312"/>
          </a:xfrm>
          <a:prstGeom prst="rect">
            <a:avLst/>
          </a:prstGeom>
          <a:solidFill>
            <a:srgbClr val="336EAC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3D6F"/>
              </a:solidFill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433513" y="25431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234571" y="302174"/>
            <a:ext cx="6693509" cy="969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chemeClr val="bg1"/>
                </a:solidFill>
                <a:latin typeface="Time Roman" pitchFamily="2" charset="0"/>
                <a:cs typeface="Arial" panose="020B0604020202020204" pitchFamily="34" charset="0"/>
              </a:rPr>
              <a:t>Бережливый регион</a:t>
            </a:r>
            <a:endParaRPr lang="ru-RU" sz="4000" dirty="0">
              <a:solidFill>
                <a:schemeClr val="bg1"/>
              </a:solidFill>
              <a:latin typeface="Time Roman" pitchFamily="2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3567" y="2698434"/>
            <a:ext cx="810706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33648C"/>
                </a:solidFill>
                <a:latin typeface="Time Roman" pitchFamily="2" charset="0"/>
                <a:cs typeface="Arial" panose="020B0604020202020204" pitchFamily="34" charset="0"/>
              </a:rPr>
              <a:t>Отчет </a:t>
            </a:r>
            <a:r>
              <a:rPr lang="ru-RU" sz="3600" dirty="0" smtClean="0">
                <a:solidFill>
                  <a:schemeClr val="accent1"/>
                </a:solidFill>
                <a:latin typeface="Time Roman" pitchFamily="2" charset="0"/>
                <a:cs typeface="Arial" panose="020B0604020202020204" pitchFamily="34" charset="0"/>
              </a:rPr>
              <a:t>ГБОУ прогимназия «Эрудит»</a:t>
            </a:r>
            <a:endParaRPr lang="ru-RU" sz="3600" dirty="0">
              <a:solidFill>
                <a:schemeClr val="accent1"/>
              </a:solidFill>
              <a:latin typeface="Time Roman" pitchFamily="2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0" y="5373216"/>
            <a:ext cx="8887660" cy="1013758"/>
          </a:xfrm>
          <a:prstGeom prst="rect">
            <a:avLst/>
          </a:prstGeom>
          <a:solidFill>
            <a:srgbClr val="336E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                    Ответственный за информацию, включая связь с общественностью (</a:t>
            </a:r>
            <a:r>
              <a:rPr lang="en-US" dirty="0" smtClean="0">
                <a:solidFill>
                  <a:schemeClr val="tx1"/>
                </a:solidFill>
              </a:rPr>
              <a:t>PR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  <a:endParaRPr lang="ru-RU" dirty="0"/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2571736" y="5742430"/>
            <a:ext cx="6761498" cy="892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bg1"/>
                </a:solidFill>
                <a:latin typeface="Time Roman" pitchFamily="2" charset="0"/>
                <a:cs typeface="Arial" panose="020B0604020202020204" pitchFamily="34" charset="0"/>
              </a:rPr>
              <a:t>Докладчик:           </a:t>
            </a:r>
            <a:r>
              <a:rPr lang="ru-RU" sz="2400" dirty="0" err="1" smtClean="0">
                <a:solidFill>
                  <a:schemeClr val="bg1"/>
                </a:solidFill>
                <a:latin typeface="Time Roman" pitchFamily="2" charset="0"/>
                <a:cs typeface="Arial" panose="020B0604020202020204" pitchFamily="34" charset="0"/>
              </a:rPr>
              <a:t>Икаева</a:t>
            </a:r>
            <a:r>
              <a:rPr lang="ru-RU" sz="2400" smtClean="0">
                <a:solidFill>
                  <a:schemeClr val="bg1"/>
                </a:solidFill>
                <a:latin typeface="Time Roman" pitchFamily="2" charset="0"/>
                <a:cs typeface="Arial" panose="020B0604020202020204" pitchFamily="34" charset="0"/>
              </a:rPr>
              <a:t> Е.Л.</a:t>
            </a:r>
            <a:endParaRPr lang="ru-RU" sz="2400" dirty="0">
              <a:solidFill>
                <a:schemeClr val="bg1"/>
              </a:solidFill>
              <a:latin typeface="Time Roman" pitchFamily="2" charset="0"/>
              <a:cs typeface="Arial" panose="020B0604020202020204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22284" y="307993"/>
            <a:ext cx="1214330" cy="117679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167"/>
          <a:stretch/>
        </p:blipFill>
        <p:spPr>
          <a:xfrm>
            <a:off x="373960" y="443726"/>
            <a:ext cx="910977" cy="979987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7780834" y="307993"/>
            <a:ext cx="1214330" cy="117679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0352" y="396156"/>
            <a:ext cx="1317038" cy="1033888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5271550" y="6386974"/>
            <a:ext cx="4061684" cy="263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>
              <a:solidFill>
                <a:schemeClr val="bg1"/>
              </a:solidFill>
              <a:latin typeface="Time Roman" pitchFamily="2" charset="0"/>
              <a:cs typeface="Arial" panose="020B060402020202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7197322" y="-143522"/>
            <a:ext cx="2403097" cy="573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solidFill>
                  <a:schemeClr val="bg1"/>
                </a:solidFill>
                <a:latin typeface="Time Roman" pitchFamily="2" charset="0"/>
                <a:cs typeface="Arial" panose="020B0604020202020204" pitchFamily="34" charset="0"/>
              </a:rPr>
              <a:t>Приложение 1</a:t>
            </a:r>
            <a:endParaRPr lang="ru-RU" sz="1400" dirty="0">
              <a:solidFill>
                <a:schemeClr val="bg1"/>
              </a:solidFill>
              <a:latin typeface="Time Roman" pitchFamily="2" charset="0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62653" cy="1106416"/>
          </a:xfrm>
          <a:prstGeom prst="rect">
            <a:avLst/>
          </a:prstGeom>
          <a:solidFill>
            <a:srgbClr val="336EAC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3D6F"/>
              </a:solidFill>
              <a:latin typeface="Time Roman" pitchFamily="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2934" y="-273340"/>
            <a:ext cx="7056784" cy="149083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 Roman" pitchFamily="2" charset="0"/>
              </a:rPr>
              <a:t>Основные предложения</a:t>
            </a:r>
            <a:r>
              <a:rPr lang="ru-RU" sz="3200" dirty="0">
                <a:solidFill>
                  <a:schemeClr val="bg1"/>
                </a:solidFill>
                <a:latin typeface="Time Roman" pitchFamily="2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Time Roman" pitchFamily="2" charset="0"/>
              </a:rPr>
              <a:t/>
            </a:r>
            <a:br>
              <a:rPr lang="ru-RU" sz="3200" dirty="0" smtClean="0">
                <a:solidFill>
                  <a:schemeClr val="bg1"/>
                </a:solidFill>
                <a:latin typeface="Time Roman" pitchFamily="2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Time Roman" pitchFamily="2" charset="0"/>
              </a:rPr>
              <a:t>(листы </a:t>
            </a:r>
            <a:r>
              <a:rPr lang="ru-RU" sz="3200" dirty="0" err="1" smtClean="0">
                <a:solidFill>
                  <a:schemeClr val="bg1"/>
                </a:solidFill>
                <a:latin typeface="Time Roman" pitchFamily="2" charset="0"/>
              </a:rPr>
              <a:t>Кайдзен</a:t>
            </a:r>
            <a:r>
              <a:rPr lang="ru-RU" sz="3200" dirty="0" smtClean="0">
                <a:solidFill>
                  <a:schemeClr val="bg1"/>
                </a:solidFill>
                <a:latin typeface="Time Roman" pitchFamily="2" charset="0"/>
              </a:rPr>
              <a:t>)</a:t>
            </a:r>
            <a:endParaRPr lang="ru-RU" sz="3200" dirty="0">
              <a:solidFill>
                <a:schemeClr val="bg1"/>
              </a:solidFill>
              <a:latin typeface="Time Roman" pitchFamily="2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67544" y="34478"/>
            <a:ext cx="792088" cy="79208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884368" y="34478"/>
            <a:ext cx="792088" cy="79208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-58774"/>
            <a:ext cx="1496268" cy="10617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376" y="101801"/>
            <a:ext cx="648424" cy="68336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86000" y="3013502"/>
            <a:ext cx="6030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  <a:latin typeface="Time Roman" pitchFamily="2" charset="0"/>
              </a:rPr>
              <a:t>(</a:t>
            </a:r>
            <a:r>
              <a:rPr lang="ru-RU" sz="2400" dirty="0" smtClean="0">
                <a:solidFill>
                  <a:prstClr val="black"/>
                </a:solidFill>
                <a:latin typeface="Time Roman" pitchFamily="2" charset="0"/>
              </a:rPr>
              <a:t>фотография листов </a:t>
            </a:r>
            <a:r>
              <a:rPr lang="ru-RU" sz="2400" dirty="0" err="1" smtClean="0">
                <a:solidFill>
                  <a:prstClr val="black"/>
                </a:solidFill>
                <a:latin typeface="Time Roman" pitchFamily="2" charset="0"/>
              </a:rPr>
              <a:t>Кайдзен</a:t>
            </a:r>
            <a:r>
              <a:rPr lang="ru-RU" sz="2400" dirty="0" smtClean="0">
                <a:solidFill>
                  <a:prstClr val="black"/>
                </a:solidFill>
                <a:latin typeface="Time Roman" pitchFamily="2" charset="0"/>
              </a:rPr>
              <a:t>)</a:t>
            </a:r>
            <a:endParaRPr lang="ru-RU" sz="2400" dirty="0">
              <a:solidFill>
                <a:prstClr val="black"/>
              </a:solidFill>
              <a:latin typeface="Time Roman" pitchFamily="2" charset="0"/>
            </a:endParaRPr>
          </a:p>
        </p:txBody>
      </p:sp>
      <p:pic>
        <p:nvPicPr>
          <p:cNvPr id="2050" name="Picture 2" descr="G:\предл.jpg"/>
          <p:cNvPicPr>
            <a:picLocks noChangeAspect="1" noChangeArrowheads="1"/>
          </p:cNvPicPr>
          <p:nvPr/>
        </p:nvPicPr>
        <p:blipFill>
          <a:blip r:embed="rId4" cstate="print"/>
          <a:srcRect l="1248" t="1774" r="1367" b="4961"/>
          <a:stretch>
            <a:fillRect/>
          </a:stretch>
        </p:blipFill>
        <p:spPr bwMode="auto">
          <a:xfrm>
            <a:off x="179512" y="1268760"/>
            <a:ext cx="8712968" cy="540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0426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62653" cy="1106416"/>
          </a:xfrm>
          <a:prstGeom prst="rect">
            <a:avLst/>
          </a:prstGeom>
          <a:solidFill>
            <a:srgbClr val="336EAC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3D6F"/>
              </a:solidFill>
              <a:latin typeface="Time Roman" pitchFamily="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2934" y="-273340"/>
            <a:ext cx="7056784" cy="149083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 Roman" pitchFamily="2" charset="0"/>
              </a:rPr>
              <a:t>Основные предложения</a:t>
            </a:r>
            <a:r>
              <a:rPr lang="ru-RU" sz="3200" dirty="0">
                <a:solidFill>
                  <a:schemeClr val="bg1"/>
                </a:solidFill>
                <a:latin typeface="Time Roman" pitchFamily="2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Time Roman" pitchFamily="2" charset="0"/>
              </a:rPr>
              <a:t/>
            </a:r>
            <a:br>
              <a:rPr lang="ru-RU" sz="3200" dirty="0" smtClean="0">
                <a:solidFill>
                  <a:schemeClr val="bg1"/>
                </a:solidFill>
                <a:latin typeface="Time Roman" pitchFamily="2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Time Roman" pitchFamily="2" charset="0"/>
              </a:rPr>
              <a:t>(листы </a:t>
            </a:r>
            <a:r>
              <a:rPr lang="ru-RU" sz="3200" dirty="0" err="1" smtClean="0">
                <a:solidFill>
                  <a:schemeClr val="bg1"/>
                </a:solidFill>
                <a:latin typeface="Time Roman" pitchFamily="2" charset="0"/>
              </a:rPr>
              <a:t>Кайдзен</a:t>
            </a:r>
            <a:r>
              <a:rPr lang="ru-RU" sz="3200" dirty="0" smtClean="0">
                <a:solidFill>
                  <a:schemeClr val="bg1"/>
                </a:solidFill>
                <a:latin typeface="Time Roman" pitchFamily="2" charset="0"/>
              </a:rPr>
              <a:t>)</a:t>
            </a:r>
            <a:endParaRPr lang="ru-RU" sz="3200" dirty="0">
              <a:solidFill>
                <a:schemeClr val="bg1"/>
              </a:solidFill>
              <a:latin typeface="Time Roman" pitchFamily="2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67544" y="34478"/>
            <a:ext cx="792088" cy="79208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884368" y="34478"/>
            <a:ext cx="792088" cy="79208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-58774"/>
            <a:ext cx="1496268" cy="10617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376" y="101801"/>
            <a:ext cx="648424" cy="68336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86000" y="3013502"/>
            <a:ext cx="6030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  <a:latin typeface="Time Roman" pitchFamily="2" charset="0"/>
              </a:rPr>
              <a:t>(</a:t>
            </a:r>
            <a:r>
              <a:rPr lang="ru-RU" sz="2400" dirty="0" smtClean="0">
                <a:solidFill>
                  <a:prstClr val="black"/>
                </a:solidFill>
                <a:latin typeface="Time Roman" pitchFamily="2" charset="0"/>
              </a:rPr>
              <a:t>фотография листов </a:t>
            </a:r>
            <a:r>
              <a:rPr lang="ru-RU" sz="2400" dirty="0" err="1" smtClean="0">
                <a:solidFill>
                  <a:prstClr val="black"/>
                </a:solidFill>
                <a:latin typeface="Time Roman" pitchFamily="2" charset="0"/>
              </a:rPr>
              <a:t>Кайдзен</a:t>
            </a:r>
            <a:r>
              <a:rPr lang="ru-RU" sz="2400" dirty="0" smtClean="0">
                <a:solidFill>
                  <a:prstClr val="black"/>
                </a:solidFill>
                <a:latin typeface="Time Roman" pitchFamily="2" charset="0"/>
              </a:rPr>
              <a:t>)</a:t>
            </a:r>
            <a:endParaRPr lang="ru-RU" sz="2400" dirty="0">
              <a:solidFill>
                <a:prstClr val="black"/>
              </a:solidFill>
              <a:latin typeface="Time Roman" pitchFamily="2" charset="0"/>
            </a:endParaRPr>
          </a:p>
        </p:txBody>
      </p:sp>
      <p:pic>
        <p:nvPicPr>
          <p:cNvPr id="3075" name="Picture 3" descr="G:\логин.jpg"/>
          <p:cNvPicPr>
            <a:picLocks noChangeAspect="1" noChangeArrowheads="1"/>
          </p:cNvPicPr>
          <p:nvPr/>
        </p:nvPicPr>
        <p:blipFill>
          <a:blip r:embed="rId4" cstate="print"/>
          <a:srcRect l="909" t="792" r="1818" b="513"/>
          <a:stretch>
            <a:fillRect/>
          </a:stretch>
        </p:blipFill>
        <p:spPr bwMode="auto">
          <a:xfrm>
            <a:off x="251520" y="1268760"/>
            <a:ext cx="8712968" cy="53285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0426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          </a:t>
            </a:r>
            <a:r>
              <a:rPr lang="ru-RU" b="1" i="1" dirty="0" smtClean="0"/>
              <a:t>ДО                           ПОСЛЕ</a:t>
            </a:r>
            <a:endParaRPr lang="ru-RU" b="1" i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7" y="1762112"/>
            <a:ext cx="3286149" cy="438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          </a:t>
            </a:r>
            <a:r>
              <a:rPr lang="ru-RU" b="1" i="1" dirty="0" smtClean="0"/>
              <a:t>ДО                           ПОСЛЕ</a:t>
            </a:r>
            <a:endParaRPr lang="ru-RU" b="1" i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          </a:t>
            </a:r>
            <a:r>
              <a:rPr lang="ru-RU" b="1" i="1" dirty="0" smtClean="0"/>
              <a:t>ДО                           ПОСЛЕ</a:t>
            </a:r>
            <a:endParaRPr lang="ru-RU" b="1" i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          ДО                           ПОСЛЕ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i="1" dirty="0" smtClean="0"/>
              <a:t>          ДО                           ПОСЛЕ</a:t>
            </a:r>
            <a:endParaRPr lang="ru-RU" b="1" i="1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00200"/>
            <a:ext cx="363418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Documents and Settings\Администратор\Мои документы\Downloads\WhatsApp Image 2020-03-27 at 16.57.50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2421" y="1628800"/>
            <a:ext cx="4134379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ПОСЛЕ</a:t>
            </a:r>
            <a:endParaRPr lang="ru-RU" b="1" i="1" dirty="0"/>
          </a:p>
        </p:txBody>
      </p:sp>
      <p:pic>
        <p:nvPicPr>
          <p:cNvPr id="2050" name="Picture 2" descr="C:\Documents and Settings\Администратор\Мои документы\Downloads\WhatsApp Image 2020-03-27 at 16.57.54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400" y="1340768"/>
            <a:ext cx="4326400" cy="5040560"/>
          </a:xfrm>
          <a:prstGeom prst="rect">
            <a:avLst/>
          </a:prstGeom>
          <a:noFill/>
        </p:spPr>
      </p:pic>
      <p:pic>
        <p:nvPicPr>
          <p:cNvPr id="2051" name="Picture 3" descr="C:\Documents and Settings\Администратор\Мои документы\Downloads\WhatsApp Image 2020-03-27 at 16.57.58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340768"/>
            <a:ext cx="4038600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      </a:t>
            </a:r>
            <a:r>
              <a:rPr lang="ru-RU" b="1" i="1" dirty="0" smtClean="0"/>
              <a:t>ДО                               ПОСЛЕ                     </a:t>
            </a:r>
            <a:endParaRPr lang="ru-RU" b="1" i="1" dirty="0"/>
          </a:p>
        </p:txBody>
      </p:sp>
      <p:pic>
        <p:nvPicPr>
          <p:cNvPr id="3074" name="Picture 2" descr="C:\Documents and Settings\Администратор\Мои документы\Downloads\WhatsApp Image 2020-03-27 at 16.58.17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12776"/>
            <a:ext cx="4038600" cy="4896544"/>
          </a:xfrm>
          <a:prstGeom prst="rect">
            <a:avLst/>
          </a:prstGeom>
          <a:noFill/>
        </p:spPr>
      </p:pic>
      <p:pic>
        <p:nvPicPr>
          <p:cNvPr id="3075" name="Picture 3" descr="C:\Documents and Settings\Администратор\Мои документы\Downloads\WhatsApp Image 2020-03-27 at 16.58.10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412776"/>
            <a:ext cx="4038600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Администратор\Мои документы\Downloads\WhatsApp Image 2020-03-27 at 16.58.02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08720"/>
            <a:ext cx="4038600" cy="5256584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18653" y="0"/>
            <a:ext cx="9162653" cy="930474"/>
          </a:xfrm>
          <a:prstGeom prst="rect">
            <a:avLst/>
          </a:prstGeom>
          <a:solidFill>
            <a:srgbClr val="336EAC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3D6F"/>
              </a:solidFill>
              <a:latin typeface="Time Roman" pitchFamily="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8725" y="229035"/>
            <a:ext cx="6425643" cy="46828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 Roman" pitchFamily="2" charset="0"/>
              </a:rPr>
              <a:t>Состав проектной группы</a:t>
            </a:r>
            <a:endParaRPr lang="ru-RU" sz="2800" dirty="0">
              <a:solidFill>
                <a:schemeClr val="bg1"/>
              </a:solidFill>
              <a:latin typeface="Time Roman" pitchFamily="2" charset="0"/>
            </a:endParaRPr>
          </a:p>
        </p:txBody>
      </p:sp>
      <p:sp>
        <p:nvSpPr>
          <p:cNvPr id="9" name="Объект 8"/>
          <p:cNvSpPr txBox="1">
            <a:spLocks noGrp="1"/>
          </p:cNvSpPr>
          <p:nvPr>
            <p:ph idx="1"/>
          </p:nvPr>
        </p:nvSpPr>
        <p:spPr>
          <a:xfrm>
            <a:off x="80876" y="1166523"/>
            <a:ext cx="8981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sz="1600" b="1" dirty="0">
                <a:solidFill>
                  <a:srgbClr val="33648C"/>
                </a:solidFill>
                <a:latin typeface="Time Roman" pitchFamily="2" charset="0"/>
              </a:rPr>
              <a:t>Состав </a:t>
            </a:r>
            <a:r>
              <a:rPr lang="ru-RU" sz="1600" b="1" dirty="0" smtClean="0">
                <a:solidFill>
                  <a:srgbClr val="33648C"/>
                </a:solidFill>
                <a:latin typeface="Time Roman" pitchFamily="2" charset="0"/>
              </a:rPr>
              <a:t>проектной группы проекта «Бережливый регион» ГБОУ прогимназия «Эрудит»</a:t>
            </a:r>
            <a:endParaRPr lang="ru-RU" sz="1600" b="1" dirty="0">
              <a:solidFill>
                <a:srgbClr val="FF0000"/>
              </a:solidFill>
              <a:latin typeface="Time Roman" pitchFamily="2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433513" y="24399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433513" y="25431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67183463"/>
              </p:ext>
            </p:extLst>
          </p:nvPr>
        </p:nvGraphicFramePr>
        <p:xfrm>
          <a:off x="683568" y="1709056"/>
          <a:ext cx="8064895" cy="402899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6129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129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129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129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1297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3982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33648C"/>
                          </a:solidFill>
                          <a:latin typeface="Time Roman" pitchFamily="2" charset="0"/>
                        </a:rPr>
                        <a:t>Фотография</a:t>
                      </a:r>
                      <a:endParaRPr lang="ru-RU" dirty="0">
                        <a:solidFill>
                          <a:srgbClr val="33648C"/>
                        </a:solidFill>
                        <a:latin typeface="Time Rom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33648C"/>
                          </a:solidFill>
                          <a:latin typeface="Time Roman" pitchFamily="2" charset="0"/>
                        </a:rPr>
                        <a:t>ФИО</a:t>
                      </a:r>
                      <a:endParaRPr lang="ru-RU" dirty="0">
                        <a:solidFill>
                          <a:srgbClr val="33648C"/>
                        </a:solidFill>
                        <a:latin typeface="Time Rom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33648C"/>
                          </a:solidFill>
                          <a:latin typeface="Time Roman" pitchFamily="2" charset="0"/>
                        </a:rPr>
                        <a:t>За какое направление в проекте отвечает</a:t>
                      </a:r>
                      <a:endParaRPr lang="ru-RU" sz="1200" dirty="0">
                        <a:solidFill>
                          <a:srgbClr val="33648C"/>
                        </a:solidFill>
                        <a:latin typeface="Time Rom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33648C"/>
                          </a:solidFill>
                          <a:latin typeface="Time Roman" pitchFamily="2" charset="0"/>
                        </a:rPr>
                        <a:t>Телефон моб.</a:t>
                      </a:r>
                      <a:endParaRPr lang="ru-RU" sz="1200" dirty="0">
                        <a:solidFill>
                          <a:srgbClr val="33648C"/>
                        </a:solidFill>
                        <a:latin typeface="Time Rom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solidFill>
                            <a:srgbClr val="33648C"/>
                          </a:solidFill>
                          <a:latin typeface="Time Roman" pitchFamily="2" charset="0"/>
                        </a:rPr>
                        <a:t>Эл.почта</a:t>
                      </a:r>
                      <a:endParaRPr lang="ru-RU" sz="1200" dirty="0">
                        <a:solidFill>
                          <a:srgbClr val="33648C"/>
                        </a:solidFill>
                        <a:latin typeface="Time Rom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29638">
                <a:tc>
                  <a:txBody>
                    <a:bodyPr/>
                    <a:lstStyle/>
                    <a:p>
                      <a:endParaRPr lang="ru-RU" dirty="0">
                        <a:latin typeface="Time Rom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  <a:cs typeface="Times New Roman"/>
                        </a:rPr>
                        <a:t>Икаева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  <a:cs typeface="Times New Roman"/>
                        </a:rPr>
                        <a:t> 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Courier New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  <a:cs typeface="Times New Roman"/>
                        </a:rPr>
                        <a:t>Елена </a:t>
                      </a:r>
                      <a:r>
                        <a:rPr lang="ru-RU" sz="1600" dirty="0" err="1" smtClean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  <a:cs typeface="Times New Roman"/>
                        </a:rPr>
                        <a:t>Лазаревна</a:t>
                      </a:r>
                      <a:endParaRPr lang="ru-RU" sz="1600" dirty="0" smtClean="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Руководитель рабочей группы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8-928-688-72-89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elena081261@mail.ru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29638">
                <a:tc>
                  <a:txBody>
                    <a:bodyPr/>
                    <a:lstStyle/>
                    <a:p>
                      <a:endParaRPr lang="ru-RU" dirty="0">
                        <a:latin typeface="Time Rom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  <a:cs typeface="Times New Roman"/>
                        </a:rPr>
                        <a:t>Кулова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Courier New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  <a:cs typeface="Times New Roman"/>
                        </a:rPr>
                        <a:t>Зимфира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  <a:cs typeface="Times New Roman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Созырикоевна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Courier New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Администратор рабочей группы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8-928-855-11-88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kulova6969@mail.ru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29638">
                <a:tc>
                  <a:txBody>
                    <a:bodyPr/>
                    <a:lstStyle/>
                    <a:p>
                      <a:endParaRPr lang="ru-RU" dirty="0">
                        <a:latin typeface="Time Rom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  <a:cs typeface="Times New Roman"/>
                        </a:rPr>
                        <a:t>Чибирова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  <a:cs typeface="Times New Roman"/>
                        </a:rPr>
                        <a:t> Диана Людвиговна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Ответственный за улучшение процессов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8-928-067-26-44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diana21060@mail.ru</a:t>
                      </a:r>
                      <a:endParaRPr lang="ru-RU" u="sng" dirty="0">
                        <a:solidFill>
                          <a:srgbClr val="336EA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-1091" y="5927526"/>
            <a:ext cx="9145091" cy="930474"/>
          </a:xfrm>
          <a:prstGeom prst="rect">
            <a:avLst/>
          </a:prstGeom>
          <a:solidFill>
            <a:srgbClr val="336E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3D6F"/>
              </a:solidFill>
              <a:latin typeface="Time Roman" pitchFamily="2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961161" y="2399745"/>
            <a:ext cx="1037555" cy="103111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994993" y="3455008"/>
            <a:ext cx="1037555" cy="103111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914735" y="4596529"/>
            <a:ext cx="1037555" cy="103111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67544" y="34478"/>
            <a:ext cx="792088" cy="79208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884368" y="34478"/>
            <a:ext cx="792088" cy="79208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-58774"/>
            <a:ext cx="1496268" cy="10617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376" y="101801"/>
            <a:ext cx="648424" cy="683364"/>
          </a:xfrm>
          <a:prstGeom prst="rect">
            <a:avLst/>
          </a:prstGeom>
        </p:spPr>
      </p:pic>
      <p:pic>
        <p:nvPicPr>
          <p:cNvPr id="18" name="Рисунок 17" descr="J:\Фото  фото\Елена\Икаева Лена (3)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2357430"/>
            <a:ext cx="1571636" cy="1143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J:\Фото  фото\ФОТОучител уч-ся\учителя\DSC08036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3500438"/>
            <a:ext cx="1571636" cy="1071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C:\Users\User\Desktop\20141226_112256.jpg"/>
          <p:cNvPicPr/>
          <p:nvPr/>
        </p:nvPicPr>
        <p:blipFill>
          <a:blip r:embed="rId8" cstate="print"/>
          <a:srcRect t="4520" b="7910"/>
          <a:stretch>
            <a:fillRect/>
          </a:stretch>
        </p:blipFill>
        <p:spPr bwMode="auto">
          <a:xfrm>
            <a:off x="755576" y="4581128"/>
            <a:ext cx="151216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6094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142908" y="0"/>
            <a:ext cx="9162653" cy="930474"/>
          </a:xfrm>
          <a:prstGeom prst="rect">
            <a:avLst/>
          </a:prstGeom>
          <a:solidFill>
            <a:srgbClr val="336EAC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3D6F"/>
              </a:solidFill>
              <a:latin typeface="Time Roman" pitchFamily="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8725" y="229035"/>
            <a:ext cx="6425643" cy="46828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 Roman" pitchFamily="2" charset="0"/>
              </a:rPr>
              <a:t>Состав проектной группы</a:t>
            </a:r>
            <a:endParaRPr lang="ru-RU" sz="2800" dirty="0">
              <a:solidFill>
                <a:schemeClr val="bg1"/>
              </a:solidFill>
              <a:latin typeface="Time Roman" pitchFamily="2" charset="0"/>
            </a:endParaRPr>
          </a:p>
        </p:txBody>
      </p:sp>
      <p:sp>
        <p:nvSpPr>
          <p:cNvPr id="9" name="Объект 8"/>
          <p:cNvSpPr txBox="1">
            <a:spLocks noGrp="1"/>
          </p:cNvSpPr>
          <p:nvPr>
            <p:ph idx="1"/>
          </p:nvPr>
        </p:nvSpPr>
        <p:spPr>
          <a:xfrm>
            <a:off x="80876" y="1166523"/>
            <a:ext cx="8981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sz="1600" b="1" dirty="0">
                <a:solidFill>
                  <a:srgbClr val="33648C"/>
                </a:solidFill>
                <a:latin typeface="Time Roman" pitchFamily="2" charset="0"/>
              </a:rPr>
              <a:t>Состав </a:t>
            </a:r>
            <a:r>
              <a:rPr lang="ru-RU" sz="1600" b="1" dirty="0" smtClean="0">
                <a:solidFill>
                  <a:srgbClr val="33648C"/>
                </a:solidFill>
                <a:latin typeface="Time Roman" pitchFamily="2" charset="0"/>
              </a:rPr>
              <a:t>проектной группы проекта «Бережливый регион» ГБОУ прогимназия «Эрудит»</a:t>
            </a:r>
            <a:endParaRPr lang="ru-RU" sz="1600" b="1" dirty="0">
              <a:solidFill>
                <a:srgbClr val="FF0000"/>
              </a:solidFill>
              <a:latin typeface="Time Roman" pitchFamily="2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433513" y="24399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433513" y="25431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67183463"/>
              </p:ext>
            </p:extLst>
          </p:nvPr>
        </p:nvGraphicFramePr>
        <p:xfrm>
          <a:off x="683568" y="1709056"/>
          <a:ext cx="8064895" cy="402899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6129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129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129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129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1297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3982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33648C"/>
                          </a:solidFill>
                          <a:latin typeface="Time Roman" pitchFamily="2" charset="0"/>
                        </a:rPr>
                        <a:t>Фотография</a:t>
                      </a:r>
                      <a:endParaRPr lang="ru-RU" dirty="0">
                        <a:solidFill>
                          <a:srgbClr val="33648C"/>
                        </a:solidFill>
                        <a:latin typeface="Time Rom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33648C"/>
                          </a:solidFill>
                          <a:latin typeface="Time Roman" pitchFamily="2" charset="0"/>
                        </a:rPr>
                        <a:t>ФИО</a:t>
                      </a:r>
                      <a:endParaRPr lang="ru-RU" dirty="0">
                        <a:solidFill>
                          <a:srgbClr val="33648C"/>
                        </a:solidFill>
                        <a:latin typeface="Time Rom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33648C"/>
                          </a:solidFill>
                          <a:latin typeface="Time Roman" pitchFamily="2" charset="0"/>
                        </a:rPr>
                        <a:t>За какое направление в проекте отвечает</a:t>
                      </a:r>
                      <a:endParaRPr lang="ru-RU" sz="1200" dirty="0">
                        <a:solidFill>
                          <a:srgbClr val="33648C"/>
                        </a:solidFill>
                        <a:latin typeface="Time Rom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33648C"/>
                          </a:solidFill>
                          <a:latin typeface="Time Roman" pitchFamily="2" charset="0"/>
                        </a:rPr>
                        <a:t>Телефон моб.</a:t>
                      </a:r>
                      <a:endParaRPr lang="ru-RU" sz="1200" dirty="0">
                        <a:solidFill>
                          <a:srgbClr val="33648C"/>
                        </a:solidFill>
                        <a:latin typeface="Time Rom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solidFill>
                            <a:srgbClr val="33648C"/>
                          </a:solidFill>
                          <a:latin typeface="Time Roman" pitchFamily="2" charset="0"/>
                        </a:rPr>
                        <a:t>Эл.почта</a:t>
                      </a:r>
                      <a:endParaRPr lang="ru-RU" sz="1200" dirty="0">
                        <a:solidFill>
                          <a:srgbClr val="33648C"/>
                        </a:solidFill>
                        <a:latin typeface="Time Rom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29638">
                <a:tc>
                  <a:txBody>
                    <a:bodyPr/>
                    <a:lstStyle/>
                    <a:p>
                      <a:endParaRPr lang="ru-RU" dirty="0">
                        <a:latin typeface="Time Rom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  <a:cs typeface="Times New Roman"/>
                        </a:rPr>
                        <a:t>Бузоева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  <a:cs typeface="Times New Roman"/>
                        </a:rPr>
                        <a:t> </a:t>
                      </a:r>
                      <a:r>
                        <a:rPr lang="ru-RU" sz="1600" baseline="0" dirty="0" err="1" smtClean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  <a:cs typeface="Times New Roman"/>
                        </a:rPr>
                        <a:t>Залина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  <a:cs typeface="Times New Roman"/>
                        </a:rPr>
                        <a:t> </a:t>
                      </a:r>
                      <a:r>
                        <a:rPr lang="ru-RU" sz="1600" baseline="0" dirty="0" err="1" smtClean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  <a:cs typeface="Times New Roman"/>
                        </a:rPr>
                        <a:t>Сослановна</a:t>
                      </a:r>
                      <a:endParaRPr lang="ru-RU" sz="1600" dirty="0" smtClean="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Ответственный за стандартизацию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8-919-426-08-88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zalina0203@yandex.ru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29638">
                <a:tc>
                  <a:txBody>
                    <a:bodyPr/>
                    <a:lstStyle/>
                    <a:p>
                      <a:endParaRPr lang="ru-RU" dirty="0">
                        <a:latin typeface="Time Rom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  <a:cs typeface="Courier New"/>
                        </a:rPr>
                        <a:t>Ногаева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  <a:cs typeface="Courier New"/>
                        </a:rPr>
                        <a:t> Лилия Константиновна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Courier New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Ответственный за визуализацию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8918-837-45-37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liliuangaevofficiai@mail.ru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29638">
                <a:tc>
                  <a:txBody>
                    <a:bodyPr/>
                    <a:lstStyle/>
                    <a:p>
                      <a:endParaRPr lang="ru-RU" dirty="0">
                        <a:latin typeface="Time Rom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  <a:cs typeface="Times New Roman"/>
                        </a:rPr>
                        <a:t>Меняйло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Courier New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  <a:cs typeface="Times New Roman"/>
                        </a:rPr>
                        <a:t>Светлана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  <a:cs typeface="Times New Roman"/>
                        </a:rPr>
                        <a:t>Зелимхановна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Courier New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Ответственный за информатизацию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8-928-071-49-06.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Menyaylok@gmail.com</a:t>
                      </a:r>
                      <a:endParaRPr lang="ru-RU" u="sng" dirty="0">
                        <a:solidFill>
                          <a:srgbClr val="336EA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-1091" y="5927526"/>
            <a:ext cx="9145091" cy="930474"/>
          </a:xfrm>
          <a:prstGeom prst="rect">
            <a:avLst/>
          </a:prstGeom>
          <a:solidFill>
            <a:srgbClr val="336E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3D6F"/>
              </a:solidFill>
              <a:latin typeface="Time Roman" pitchFamily="2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961161" y="2399745"/>
            <a:ext cx="1037555" cy="103111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994993" y="3455008"/>
            <a:ext cx="1037555" cy="103111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914735" y="4596529"/>
            <a:ext cx="1037555" cy="103111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67544" y="34478"/>
            <a:ext cx="792088" cy="79208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884368" y="34478"/>
            <a:ext cx="792088" cy="79208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-58774"/>
            <a:ext cx="1496268" cy="10617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376" y="101801"/>
            <a:ext cx="648424" cy="683364"/>
          </a:xfrm>
          <a:prstGeom prst="rect">
            <a:avLst/>
          </a:prstGeom>
        </p:spPr>
      </p:pic>
      <p:pic>
        <p:nvPicPr>
          <p:cNvPr id="21" name="Рисунок 20" descr="J:\Фото  фото\ФОТОучител уч-ся\учителя\Бузоева З.С. воспитатель.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2357430"/>
            <a:ext cx="1643074" cy="1143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J:\Фото  фото\ФОТОучител уч-ся\учителя\DSC07858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4572008"/>
            <a:ext cx="1643074" cy="1143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C:\Users\Елена\Downloads\IMG_4740-07-11-19-05-32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01008"/>
            <a:ext cx="1584176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6094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18653" y="0"/>
            <a:ext cx="9162653" cy="930474"/>
          </a:xfrm>
          <a:prstGeom prst="rect">
            <a:avLst/>
          </a:prstGeom>
          <a:solidFill>
            <a:srgbClr val="336EAC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3D6F"/>
              </a:solidFill>
              <a:latin typeface="Time Roman" pitchFamily="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8725" y="229035"/>
            <a:ext cx="6425643" cy="46828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 Roman" pitchFamily="2" charset="0"/>
              </a:rPr>
              <a:t>Состав проектной группы</a:t>
            </a:r>
            <a:endParaRPr lang="ru-RU" sz="2800" dirty="0">
              <a:solidFill>
                <a:schemeClr val="bg1"/>
              </a:solidFill>
              <a:latin typeface="Time Roman" pitchFamily="2" charset="0"/>
            </a:endParaRPr>
          </a:p>
        </p:txBody>
      </p:sp>
      <p:sp>
        <p:nvSpPr>
          <p:cNvPr id="9" name="Объект 8"/>
          <p:cNvSpPr txBox="1">
            <a:spLocks noGrp="1"/>
          </p:cNvSpPr>
          <p:nvPr>
            <p:ph idx="1"/>
          </p:nvPr>
        </p:nvSpPr>
        <p:spPr>
          <a:xfrm>
            <a:off x="80876" y="1166523"/>
            <a:ext cx="8981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sz="1600" b="1" dirty="0">
                <a:solidFill>
                  <a:srgbClr val="33648C"/>
                </a:solidFill>
                <a:latin typeface="Time Roman" pitchFamily="2" charset="0"/>
              </a:rPr>
              <a:t>Состав </a:t>
            </a:r>
            <a:r>
              <a:rPr lang="ru-RU" sz="1600" b="1" dirty="0" smtClean="0">
                <a:solidFill>
                  <a:srgbClr val="33648C"/>
                </a:solidFill>
                <a:latin typeface="Time Roman" pitchFamily="2" charset="0"/>
              </a:rPr>
              <a:t>проектной группы проекта «Бережливый регион» ГБОУ прогимназия «Эрудит»</a:t>
            </a:r>
            <a:endParaRPr lang="ru-RU" sz="1600" b="1" dirty="0">
              <a:solidFill>
                <a:srgbClr val="FF0000"/>
              </a:solidFill>
              <a:latin typeface="Time Roman" pitchFamily="2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433513" y="24399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433513" y="25431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67183463"/>
              </p:ext>
            </p:extLst>
          </p:nvPr>
        </p:nvGraphicFramePr>
        <p:xfrm>
          <a:off x="683568" y="1709056"/>
          <a:ext cx="8064895" cy="21945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6129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129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129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129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1297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3982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33648C"/>
                          </a:solidFill>
                          <a:latin typeface="Time Roman" pitchFamily="2" charset="0"/>
                        </a:rPr>
                        <a:t>Фотография</a:t>
                      </a:r>
                      <a:endParaRPr lang="ru-RU" dirty="0">
                        <a:solidFill>
                          <a:srgbClr val="33648C"/>
                        </a:solidFill>
                        <a:latin typeface="Time Rom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33648C"/>
                          </a:solidFill>
                          <a:latin typeface="Time Roman" pitchFamily="2" charset="0"/>
                        </a:rPr>
                        <a:t>ФИО</a:t>
                      </a:r>
                      <a:endParaRPr lang="ru-RU" dirty="0">
                        <a:solidFill>
                          <a:srgbClr val="33648C"/>
                        </a:solidFill>
                        <a:latin typeface="Time Rom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33648C"/>
                          </a:solidFill>
                          <a:latin typeface="Time Roman" pitchFamily="2" charset="0"/>
                        </a:rPr>
                        <a:t>За какое направление в проекте отвечает</a:t>
                      </a:r>
                      <a:endParaRPr lang="ru-RU" sz="1200" dirty="0">
                        <a:solidFill>
                          <a:srgbClr val="33648C"/>
                        </a:solidFill>
                        <a:latin typeface="Time Rom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33648C"/>
                          </a:solidFill>
                          <a:latin typeface="Time Roman" pitchFamily="2" charset="0"/>
                        </a:rPr>
                        <a:t>Телефон моб.</a:t>
                      </a:r>
                      <a:endParaRPr lang="ru-RU" sz="1200" dirty="0">
                        <a:solidFill>
                          <a:srgbClr val="33648C"/>
                        </a:solidFill>
                        <a:latin typeface="Time Rom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solidFill>
                            <a:srgbClr val="33648C"/>
                          </a:solidFill>
                          <a:latin typeface="Time Roman" pitchFamily="2" charset="0"/>
                        </a:rPr>
                        <a:t>Эл.почта</a:t>
                      </a:r>
                      <a:endParaRPr lang="ru-RU" sz="1200" dirty="0">
                        <a:solidFill>
                          <a:srgbClr val="33648C"/>
                        </a:solidFill>
                        <a:latin typeface="Time Rom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29638">
                <a:tc>
                  <a:txBody>
                    <a:bodyPr/>
                    <a:lstStyle/>
                    <a:p>
                      <a:endParaRPr lang="ru-RU" dirty="0">
                        <a:latin typeface="Time Rom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  <a:cs typeface="Times New Roman"/>
                        </a:rPr>
                        <a:t>Бузоева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  <a:cs typeface="Times New Roman"/>
                        </a:rPr>
                        <a:t> </a:t>
                      </a:r>
                      <a:r>
                        <a:rPr lang="ru-RU" sz="1600" dirty="0" err="1" smtClean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  <a:cs typeface="Times New Roman"/>
                        </a:rPr>
                        <a:t>Залина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  <a:cs typeface="Times New Roman"/>
                        </a:rPr>
                        <a:t> </a:t>
                      </a:r>
                      <a:r>
                        <a:rPr lang="ru-RU" sz="1600" dirty="0" err="1" smtClean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  <a:cs typeface="Times New Roman"/>
                        </a:rPr>
                        <a:t>Сослановна</a:t>
                      </a:r>
                      <a:endParaRPr lang="ru-RU" sz="1600" dirty="0" smtClean="0">
                        <a:solidFill>
                          <a:srgbClr val="000000"/>
                        </a:solidFill>
                        <a:latin typeface="Times New Roman"/>
                        <a:ea typeface="Courier New"/>
                        <a:cs typeface="Times New Roman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Ответственный за информацию, включая связь с общественностью (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8-919-426-08-88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zalina0203@yandex.ru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-1091" y="5927526"/>
            <a:ext cx="9145091" cy="930474"/>
          </a:xfrm>
          <a:prstGeom prst="rect">
            <a:avLst/>
          </a:prstGeom>
          <a:solidFill>
            <a:srgbClr val="336E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3D6F"/>
              </a:solidFill>
              <a:latin typeface="Time Roman" pitchFamily="2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961161" y="2399745"/>
            <a:ext cx="1037555" cy="103111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67544" y="34478"/>
            <a:ext cx="792088" cy="79208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884368" y="34478"/>
            <a:ext cx="792088" cy="79208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-58774"/>
            <a:ext cx="1496268" cy="10617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376" y="101801"/>
            <a:ext cx="648424" cy="683364"/>
          </a:xfrm>
          <a:prstGeom prst="rect">
            <a:avLst/>
          </a:prstGeom>
        </p:spPr>
      </p:pic>
      <p:pic>
        <p:nvPicPr>
          <p:cNvPr id="15" name="Рисунок 14" descr="J:\Фото  фото\ФОТОучител уч-ся\учителя\Бузоева З.С. воспитатель.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57430"/>
            <a:ext cx="1584176" cy="15036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6094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-21754"/>
            <a:ext cx="9162653" cy="930474"/>
          </a:xfrm>
          <a:prstGeom prst="rect">
            <a:avLst/>
          </a:prstGeom>
          <a:solidFill>
            <a:srgbClr val="336EAC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3D6F"/>
              </a:solidFill>
              <a:latin typeface="Time Roman" pitchFamily="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9312" y="-51817"/>
            <a:ext cx="7211144" cy="99060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 Roman" pitchFamily="2" charset="0"/>
              </a:rPr>
              <a:t>Регламентирующий документ о создании проектной группы</a:t>
            </a:r>
            <a:endParaRPr lang="ru-RU" sz="3200" dirty="0">
              <a:solidFill>
                <a:schemeClr val="bg1"/>
              </a:solidFill>
              <a:latin typeface="Time Rom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3068960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 Roman" pitchFamily="2" charset="0"/>
              </a:rPr>
              <a:t>(фотографии регламентирующего документа о создании проектной группы)</a:t>
            </a:r>
            <a:endParaRPr lang="ru-RU" sz="2400" dirty="0">
              <a:latin typeface="Time Roman" pitchFamily="2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51520" y="34478"/>
            <a:ext cx="792088" cy="79208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226698" y="41435"/>
            <a:ext cx="792088" cy="79208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6658" y="-51817"/>
            <a:ext cx="1496268" cy="10617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352" y="101801"/>
            <a:ext cx="648424" cy="683364"/>
          </a:xfrm>
          <a:prstGeom prst="rect">
            <a:avLst/>
          </a:prstGeom>
        </p:spPr>
      </p:pic>
      <p:pic>
        <p:nvPicPr>
          <p:cNvPr id="12" name="Рисунок 11" descr="C:\Documents and Settings\Администратор\Мои документы\Downloads\WhatsApp Image 2020-03-13 at 13.50.39.jpeg"/>
          <p:cNvPicPr/>
          <p:nvPr/>
        </p:nvPicPr>
        <p:blipFill>
          <a:blip r:embed="rId4" cstate="print"/>
          <a:srcRect l="12116" t="2058" r="5559" b="2043"/>
          <a:stretch>
            <a:fillRect/>
          </a:stretch>
        </p:blipFill>
        <p:spPr bwMode="auto">
          <a:xfrm>
            <a:off x="251520" y="980728"/>
            <a:ext cx="4141513" cy="567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Documents and Settings\Администратор\Мои документы\Downloads\WhatsApp Image 2020-03-13 at 13.57.21.jpeg"/>
          <p:cNvPicPr/>
          <p:nvPr/>
        </p:nvPicPr>
        <p:blipFill>
          <a:blip r:embed="rId5" cstate="print"/>
          <a:srcRect l="6414" t="3966" r="1710" b="721"/>
          <a:stretch>
            <a:fillRect/>
          </a:stretch>
        </p:blipFill>
        <p:spPr bwMode="auto">
          <a:xfrm>
            <a:off x="4860032" y="980729"/>
            <a:ext cx="4032448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5722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8653" y="0"/>
            <a:ext cx="9162653" cy="930474"/>
          </a:xfrm>
          <a:prstGeom prst="rect">
            <a:avLst/>
          </a:prstGeom>
          <a:solidFill>
            <a:srgbClr val="336EAC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3D6F"/>
              </a:solidFill>
              <a:latin typeface="Time Roman" pitchFamily="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328" y="-60126"/>
            <a:ext cx="4751635" cy="99060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solidFill>
                  <a:schemeClr val="bg1"/>
                </a:solidFill>
                <a:latin typeface="Time Roman" pitchFamily="2" charset="0"/>
              </a:rPr>
              <a:t>Дорожная карта</a:t>
            </a:r>
            <a:endParaRPr lang="ru-RU" sz="3200" dirty="0">
              <a:solidFill>
                <a:schemeClr val="bg1"/>
              </a:solidFill>
              <a:latin typeface="Time Rom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3768" y="3140968"/>
            <a:ext cx="5045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 Roman" pitchFamily="2" charset="0"/>
              </a:rPr>
              <a:t>(фотография дорожной карты)</a:t>
            </a:r>
            <a:endParaRPr lang="ru-RU" sz="2400" dirty="0">
              <a:latin typeface="Time Roman" pitchFamily="2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67544" y="34478"/>
            <a:ext cx="792088" cy="79208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884368" y="34478"/>
            <a:ext cx="792088" cy="79208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-58774"/>
            <a:ext cx="1496268" cy="10617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376" y="101801"/>
            <a:ext cx="648424" cy="683364"/>
          </a:xfrm>
          <a:prstGeom prst="rect">
            <a:avLst/>
          </a:prstGeom>
        </p:spPr>
      </p:pic>
      <p:pic>
        <p:nvPicPr>
          <p:cNvPr id="13" name="Рисунок 12" descr="G:\бер.jpg"/>
          <p:cNvPicPr/>
          <p:nvPr/>
        </p:nvPicPr>
        <p:blipFill>
          <a:blip r:embed="rId4" cstate="print"/>
          <a:srcRect l="2683" t="2932" r="2439" b="6189"/>
          <a:stretch>
            <a:fillRect/>
          </a:stretch>
        </p:blipFill>
        <p:spPr bwMode="auto">
          <a:xfrm>
            <a:off x="251520" y="1052736"/>
            <a:ext cx="8712968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0426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62653" cy="1106416"/>
          </a:xfrm>
          <a:prstGeom prst="rect">
            <a:avLst/>
          </a:prstGeom>
          <a:solidFill>
            <a:srgbClr val="336EAC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3D6F"/>
              </a:solidFill>
              <a:latin typeface="Time Roman" pitchFamily="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2934" y="-273340"/>
            <a:ext cx="7056784" cy="1987828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 Roman" pitchFamily="2" charset="0"/>
              </a:rPr>
              <a:t>Карточка проекта</a:t>
            </a:r>
            <a:br>
              <a:rPr lang="ru-RU" sz="3200" dirty="0" smtClean="0">
                <a:solidFill>
                  <a:schemeClr val="bg1"/>
                </a:solidFill>
                <a:latin typeface="Time Roman" pitchFamily="2" charset="0"/>
              </a:rPr>
            </a:br>
            <a:r>
              <a:rPr lang="ru-RU" sz="2200" b="1" dirty="0" smtClean="0">
                <a:solidFill>
                  <a:schemeClr val="bg1"/>
                </a:solidFill>
              </a:rPr>
              <a:t>«Оптимизация  маршрутизации и зонирования территории образовательного пространства ГБОУ прогимназии «Эрудит»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rgbClr val="FF0000"/>
              </a:solidFill>
              <a:latin typeface="Time Roman" pitchFamily="2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67544" y="34478"/>
            <a:ext cx="792088" cy="79208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884368" y="34478"/>
            <a:ext cx="792088" cy="79208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-58774"/>
            <a:ext cx="1496268" cy="10617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376" y="101801"/>
            <a:ext cx="648424" cy="68336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79712" y="2996952"/>
            <a:ext cx="6030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prstClr val="black"/>
                </a:solidFill>
                <a:latin typeface="Time Roman" pitchFamily="2" charset="0"/>
              </a:rPr>
              <a:t>(</a:t>
            </a:r>
            <a:r>
              <a:rPr lang="ru-RU" sz="2400" dirty="0" smtClean="0">
                <a:solidFill>
                  <a:prstClr val="black"/>
                </a:solidFill>
                <a:latin typeface="Time Roman" pitchFamily="2" charset="0"/>
              </a:rPr>
              <a:t>фотография </a:t>
            </a:r>
            <a:r>
              <a:rPr lang="ru-RU" sz="2400" dirty="0" smtClean="0">
                <a:latin typeface="Time Roman" pitchFamily="2" charset="0"/>
              </a:rPr>
              <a:t>по </a:t>
            </a:r>
            <a:r>
              <a:rPr lang="ru-RU" sz="2400" dirty="0">
                <a:latin typeface="Time Roman" pitchFamily="2" charset="0"/>
              </a:rPr>
              <a:t>каждому проекту отдельно</a:t>
            </a:r>
            <a:r>
              <a:rPr lang="ru-RU" sz="2400" dirty="0" smtClean="0">
                <a:solidFill>
                  <a:prstClr val="black"/>
                </a:solidFill>
                <a:latin typeface="Time Roman" pitchFamily="2" charset="0"/>
              </a:rPr>
              <a:t>)</a:t>
            </a:r>
            <a:endParaRPr lang="ru-RU" sz="2400" dirty="0">
              <a:solidFill>
                <a:prstClr val="black"/>
              </a:solidFill>
              <a:latin typeface="Time Roman" pitchFamily="2" charset="0"/>
            </a:endParaRPr>
          </a:p>
        </p:txBody>
      </p:sp>
      <p:pic>
        <p:nvPicPr>
          <p:cNvPr id="13" name="Рисунок 12" descr="G:\карточка.jpg"/>
          <p:cNvPicPr/>
          <p:nvPr/>
        </p:nvPicPr>
        <p:blipFill>
          <a:blip r:embed="rId4" cstate="print"/>
          <a:srcRect l="1707" t="1629" r="-487" b="4235"/>
          <a:stretch>
            <a:fillRect/>
          </a:stretch>
        </p:blipFill>
        <p:spPr bwMode="auto">
          <a:xfrm>
            <a:off x="179512" y="1340768"/>
            <a:ext cx="8784975" cy="525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7944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21754"/>
            <a:ext cx="9162653" cy="1146498"/>
          </a:xfrm>
          <a:prstGeom prst="rect">
            <a:avLst/>
          </a:prstGeom>
          <a:solidFill>
            <a:srgbClr val="336EAC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3D6F"/>
              </a:solidFill>
              <a:latin typeface="Time Roman" pitchFamily="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346" y="-87370"/>
            <a:ext cx="7700162" cy="1273843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 Roman" pitchFamily="2" charset="0"/>
              </a:rPr>
              <a:t>Тактический </a:t>
            </a:r>
            <a:r>
              <a:rPr lang="ru-RU" sz="2800" dirty="0">
                <a:solidFill>
                  <a:schemeClr val="bg1"/>
                </a:solidFill>
                <a:latin typeface="Time Roman" pitchFamily="2" charset="0"/>
              </a:rPr>
              <a:t>план </a:t>
            </a:r>
            <a:r>
              <a:rPr lang="ru-RU" sz="2800" dirty="0" smtClean="0">
                <a:solidFill>
                  <a:schemeClr val="bg1"/>
                </a:solidFill>
                <a:latin typeface="Time Roman" pitchFamily="2" charset="0"/>
              </a:rPr>
              <a:t>реализации проекта</a:t>
            </a:r>
            <a:br>
              <a:rPr lang="ru-RU" sz="2800" dirty="0" smtClean="0">
                <a:solidFill>
                  <a:schemeClr val="bg1"/>
                </a:solidFill>
                <a:latin typeface="Time Roman" pitchFamily="2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 Roman" pitchFamily="2" charset="0"/>
              </a:rPr>
              <a:t>(ТПР)</a:t>
            </a:r>
            <a:endParaRPr lang="ru-RU" sz="2800" dirty="0">
              <a:solidFill>
                <a:schemeClr val="bg1"/>
              </a:solidFill>
              <a:latin typeface="Time Rom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230" y="3356992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 Roman" pitchFamily="2" charset="0"/>
              </a:rPr>
              <a:t>(фотография общего ТПР проекта ведомства</a:t>
            </a:r>
          </a:p>
          <a:p>
            <a:pPr algn="ctr"/>
            <a:r>
              <a:rPr lang="ru-RU" sz="2400" dirty="0" smtClean="0">
                <a:latin typeface="Time Roman" pitchFamily="2" charset="0"/>
              </a:rPr>
              <a:t>обновляется еженедельно)</a:t>
            </a:r>
            <a:endParaRPr lang="ru-RU" sz="2400" dirty="0">
              <a:latin typeface="Time Roman" pitchFamily="2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92218" y="121317"/>
            <a:ext cx="792088" cy="79208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000330" y="111952"/>
            <a:ext cx="792088" cy="79208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40290" y="18700"/>
            <a:ext cx="1496268" cy="10617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050" y="188640"/>
            <a:ext cx="648424" cy="683364"/>
          </a:xfrm>
          <a:prstGeom prst="rect">
            <a:avLst/>
          </a:prstGeom>
        </p:spPr>
      </p:pic>
      <p:pic>
        <p:nvPicPr>
          <p:cNvPr id="12" name="Рисунок 11" descr="G:\бер 3.jpg"/>
          <p:cNvPicPr/>
          <p:nvPr/>
        </p:nvPicPr>
        <p:blipFill>
          <a:blip r:embed="rId4" cstate="print"/>
          <a:srcRect l="6377" t="5212" r="1463" b="1281"/>
          <a:stretch>
            <a:fillRect/>
          </a:stretch>
        </p:blipFill>
        <p:spPr bwMode="auto">
          <a:xfrm>
            <a:off x="179512" y="1196752"/>
            <a:ext cx="878497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0426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21754"/>
            <a:ext cx="9162653" cy="1146498"/>
          </a:xfrm>
          <a:prstGeom prst="rect">
            <a:avLst/>
          </a:prstGeom>
          <a:solidFill>
            <a:srgbClr val="336EAC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3D6F"/>
              </a:solidFill>
              <a:latin typeface="Time Roman" pitchFamily="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346" y="-87370"/>
            <a:ext cx="7700162" cy="1273843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 Roman" pitchFamily="2" charset="0"/>
              </a:rPr>
              <a:t>Недельные планы</a:t>
            </a:r>
            <a:endParaRPr lang="ru-RU" sz="2800" dirty="0">
              <a:solidFill>
                <a:schemeClr val="bg1"/>
              </a:solidFill>
              <a:latin typeface="Time Roman" pitchFamily="2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92218" y="121317"/>
            <a:ext cx="792088" cy="79208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000330" y="111952"/>
            <a:ext cx="792088" cy="79208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40290" y="18700"/>
            <a:ext cx="1496268" cy="10617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050" y="188640"/>
            <a:ext cx="648424" cy="683364"/>
          </a:xfrm>
          <a:prstGeom prst="rect">
            <a:avLst/>
          </a:prstGeom>
        </p:spPr>
      </p:pic>
      <p:pic>
        <p:nvPicPr>
          <p:cNvPr id="4098" name="Picture 2" descr="G:\залина 8.jpg"/>
          <p:cNvPicPr>
            <a:picLocks noChangeAspect="1" noChangeArrowheads="1"/>
          </p:cNvPicPr>
          <p:nvPr/>
        </p:nvPicPr>
        <p:blipFill>
          <a:blip r:embed="rId4" cstate="print"/>
          <a:srcRect l="1770" t="5333"/>
          <a:stretch>
            <a:fillRect/>
          </a:stretch>
        </p:blipFill>
        <p:spPr bwMode="auto">
          <a:xfrm>
            <a:off x="179512" y="1300548"/>
            <a:ext cx="8784976" cy="53688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3321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18911996</TotalTime>
  <Words>257</Words>
  <Application>Microsoft Office PowerPoint</Application>
  <PresentationFormat>Экран (4:3)</PresentationFormat>
  <Paragraphs>79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Состав проектной группы</vt:lpstr>
      <vt:lpstr>Состав проектной группы</vt:lpstr>
      <vt:lpstr>Состав проектной группы</vt:lpstr>
      <vt:lpstr>Регламентирующий документ о создании проектной группы</vt:lpstr>
      <vt:lpstr>Дорожная карта</vt:lpstr>
      <vt:lpstr>Карточка проекта «Оптимизация  маршрутизации и зонирования территории образовательного пространства ГБОУ прогимназии «Эрудит» </vt:lpstr>
      <vt:lpstr>Тактический план реализации проекта (ТПР)</vt:lpstr>
      <vt:lpstr>Недельные планы</vt:lpstr>
      <vt:lpstr>Основные предложения  (листы Кайдзен)</vt:lpstr>
      <vt:lpstr>Основные предложения  (листы Кайдзен)</vt:lpstr>
      <vt:lpstr>          ДО                           ПОСЛЕ</vt:lpstr>
      <vt:lpstr>          ДО                           ПОСЛЕ</vt:lpstr>
      <vt:lpstr>          ДО                           ПОСЛЕ</vt:lpstr>
      <vt:lpstr>          ДО                           ПОСЛЕ</vt:lpstr>
      <vt:lpstr>          ДО                           ПОСЛЕ</vt:lpstr>
      <vt:lpstr>ПОСЛЕ</vt:lpstr>
      <vt:lpstr>      ДО                               ПОСЛЕ                     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Бережливое производство</dc:title>
  <dc:creator>bsy</dc:creator>
  <cp:lastModifiedBy> </cp:lastModifiedBy>
  <cp:revision>157</cp:revision>
  <cp:lastPrinted>2018-01-23T15:41:39Z</cp:lastPrinted>
  <dcterms:modified xsi:type="dcterms:W3CDTF">2020-03-27T12:10:21Z</dcterms:modified>
</cp:coreProperties>
</file>