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8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89" r:id="rId12"/>
    <p:sldId id="271" r:id="rId13"/>
    <p:sldId id="272" r:id="rId14"/>
    <p:sldId id="273" r:id="rId15"/>
    <p:sldId id="287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6" r:id="rId25"/>
    <p:sldId id="284" r:id="rId26"/>
    <p:sldId id="962" r:id="rId27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9C7629-5EF5-465F-AA2B-4CB0033B33FE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DF98C1C-DE9B-43BA-AB9C-F144ED23D4ED}">
      <dgm:prSet phldrT="[Текст]"/>
      <dgm:spPr/>
      <dgm:t>
        <a:bodyPr/>
        <a:lstStyle/>
        <a:p>
          <a:r>
            <a:rPr lang="ru-RU">
              <a:latin typeface="Times New Roman" pitchFamily="18" charset="0"/>
              <a:cs typeface="Times New Roman" pitchFamily="18" charset="0"/>
            </a:rPr>
            <a:t>современный  учитель должен создать на уроке условия для исследовательской деятельности , проблемного обучения</a:t>
          </a:r>
          <a:endParaRPr lang="ru-RU" dirty="0"/>
        </a:p>
      </dgm:t>
    </dgm:pt>
    <dgm:pt modelId="{AF3BDB32-6947-4731-ACDD-EAB913AABE4B}" type="parTrans" cxnId="{818AD01C-3A7B-40C6-B95A-42D01A4D2B2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301FF6D-0F64-4369-87B1-88B7A36929E9}" type="sibTrans" cxnId="{818AD01C-3A7B-40C6-B95A-42D01A4D2B2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E802D21-7157-4A6D-8696-EB39F25D38D3}">
      <dgm:prSet phldrT="[Текст]"/>
      <dgm:spPr/>
      <dgm:t>
        <a:bodyPr/>
        <a:lstStyle/>
        <a:p>
          <a:r>
            <a:rPr lang="ru-RU">
              <a:latin typeface="Times New Roman" pitchFamily="18" charset="0"/>
              <a:cs typeface="Times New Roman" pitchFamily="18" charset="0"/>
            </a:rPr>
            <a:t>ребенок должен быть не зрителем  и слушателем, а активным участником  исследовательской  деятельности на уроке</a:t>
          </a:r>
          <a:endParaRPr lang="ru-RU" dirty="0"/>
        </a:p>
      </dgm:t>
    </dgm:pt>
    <dgm:pt modelId="{97AF2190-2151-4B0C-A013-A4A3178F07F7}" type="parTrans" cxnId="{D5086AF9-D448-47CC-8263-8602AA1F8C7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6A62652-5634-4DF0-9081-94C3E14B3F9A}" type="sibTrans" cxnId="{D5086AF9-D448-47CC-8263-8602AA1F8C7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C2CBF1C-5C32-4374-888A-3189FE3CFA24}">
      <dgm:prSet phldrT="[Текст]"/>
      <dgm:spPr/>
      <dgm:t>
        <a:bodyPr/>
        <a:lstStyle/>
        <a:p>
          <a:r>
            <a:rPr lang="ru-RU">
              <a:latin typeface="Times New Roman" pitchFamily="18" charset="0"/>
              <a:cs typeface="Times New Roman" pitchFamily="18" charset="0"/>
            </a:rPr>
            <a:t>такая деятельность в совокупности  дает возможность выйти на высокий уровень </a:t>
          </a:r>
          <a:endParaRPr lang="ru-RU" dirty="0"/>
        </a:p>
      </dgm:t>
    </dgm:pt>
    <dgm:pt modelId="{966ADD27-5D48-4FDB-9C11-6B4573ADB59C}" type="parTrans" cxnId="{AC813564-3C10-429E-A086-DAE6174D8B3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937141E-478B-45AF-BEEA-03DE3C537B95}" type="sibTrans" cxnId="{AC813564-3C10-429E-A086-DAE6174D8B3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1C1DC35-237E-493A-A312-7AC65FF41D96}" type="pres">
      <dgm:prSet presAssocID="{B19C7629-5EF5-465F-AA2B-4CB0033B33FE}" presName="rootnode" presStyleCnt="0">
        <dgm:presLayoutVars>
          <dgm:chMax/>
          <dgm:chPref/>
          <dgm:dir/>
          <dgm:animLvl val="lvl"/>
        </dgm:presLayoutVars>
      </dgm:prSet>
      <dgm:spPr/>
    </dgm:pt>
    <dgm:pt modelId="{ABC73E00-0D34-4A54-9D4A-341B1B84CDD2}" type="pres">
      <dgm:prSet presAssocID="{4DF98C1C-DE9B-43BA-AB9C-F144ED23D4ED}" presName="composite" presStyleCnt="0"/>
      <dgm:spPr/>
    </dgm:pt>
    <dgm:pt modelId="{166F9A45-6DC8-4BC2-BED5-198983E26900}" type="pres">
      <dgm:prSet presAssocID="{4DF98C1C-DE9B-43BA-AB9C-F144ED23D4ED}" presName="LShape" presStyleLbl="alignNode1" presStyleIdx="0" presStyleCnt="5"/>
      <dgm:spPr/>
    </dgm:pt>
    <dgm:pt modelId="{54AB56E4-EC47-43B6-A936-2BF0046A7F05}" type="pres">
      <dgm:prSet presAssocID="{4DF98C1C-DE9B-43BA-AB9C-F144ED23D4ED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40B0916-88D3-469C-BC37-FA02E1659026}" type="pres">
      <dgm:prSet presAssocID="{4DF98C1C-DE9B-43BA-AB9C-F144ED23D4ED}" presName="Triangle" presStyleLbl="alignNode1" presStyleIdx="1" presStyleCnt="5"/>
      <dgm:spPr/>
    </dgm:pt>
    <dgm:pt modelId="{D02CA9F6-BCB1-4AEF-82AE-58BE424940FA}" type="pres">
      <dgm:prSet presAssocID="{0301FF6D-0F64-4369-87B1-88B7A36929E9}" presName="sibTrans" presStyleCnt="0"/>
      <dgm:spPr/>
    </dgm:pt>
    <dgm:pt modelId="{095AF249-4B94-4619-9457-01CB7D31B9E4}" type="pres">
      <dgm:prSet presAssocID="{0301FF6D-0F64-4369-87B1-88B7A36929E9}" presName="space" presStyleCnt="0"/>
      <dgm:spPr/>
    </dgm:pt>
    <dgm:pt modelId="{D8A2457F-B3E8-4391-B7E1-4041E38338C7}" type="pres">
      <dgm:prSet presAssocID="{3E802D21-7157-4A6D-8696-EB39F25D38D3}" presName="composite" presStyleCnt="0"/>
      <dgm:spPr/>
    </dgm:pt>
    <dgm:pt modelId="{E31AF15C-59CF-4D8C-88C9-FC61BC41FAAF}" type="pres">
      <dgm:prSet presAssocID="{3E802D21-7157-4A6D-8696-EB39F25D38D3}" presName="LShape" presStyleLbl="alignNode1" presStyleIdx="2" presStyleCnt="5"/>
      <dgm:spPr/>
    </dgm:pt>
    <dgm:pt modelId="{AC550EFA-4D94-4C19-BBB7-C32C4508236C}" type="pres">
      <dgm:prSet presAssocID="{3E802D21-7157-4A6D-8696-EB39F25D38D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CAE7680-0744-4429-9EE3-E9B226112A18}" type="pres">
      <dgm:prSet presAssocID="{3E802D21-7157-4A6D-8696-EB39F25D38D3}" presName="Triangle" presStyleLbl="alignNode1" presStyleIdx="3" presStyleCnt="5"/>
      <dgm:spPr/>
    </dgm:pt>
    <dgm:pt modelId="{EDD7689C-F7C9-4C18-B05A-59BB70769FA6}" type="pres">
      <dgm:prSet presAssocID="{96A62652-5634-4DF0-9081-94C3E14B3F9A}" presName="sibTrans" presStyleCnt="0"/>
      <dgm:spPr/>
    </dgm:pt>
    <dgm:pt modelId="{77B4459B-CBC1-4B32-819B-C109CC77E01F}" type="pres">
      <dgm:prSet presAssocID="{96A62652-5634-4DF0-9081-94C3E14B3F9A}" presName="space" presStyleCnt="0"/>
      <dgm:spPr/>
    </dgm:pt>
    <dgm:pt modelId="{32E270CC-0139-4546-AE0E-FA60B05DF25C}" type="pres">
      <dgm:prSet presAssocID="{AC2CBF1C-5C32-4374-888A-3189FE3CFA24}" presName="composite" presStyleCnt="0"/>
      <dgm:spPr/>
    </dgm:pt>
    <dgm:pt modelId="{3204BBEC-BA50-4EFE-A972-1DA379FBAE6A}" type="pres">
      <dgm:prSet presAssocID="{AC2CBF1C-5C32-4374-888A-3189FE3CFA24}" presName="LShape" presStyleLbl="alignNode1" presStyleIdx="4" presStyleCnt="5"/>
      <dgm:spPr/>
    </dgm:pt>
    <dgm:pt modelId="{E89A2AFC-5331-4D31-B9A4-01B59E73B6C9}" type="pres">
      <dgm:prSet presAssocID="{AC2CBF1C-5C32-4374-888A-3189FE3CFA24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18AD01C-3A7B-40C6-B95A-42D01A4D2B22}" srcId="{B19C7629-5EF5-465F-AA2B-4CB0033B33FE}" destId="{4DF98C1C-DE9B-43BA-AB9C-F144ED23D4ED}" srcOrd="0" destOrd="0" parTransId="{AF3BDB32-6947-4731-ACDD-EAB913AABE4B}" sibTransId="{0301FF6D-0F64-4369-87B1-88B7A36929E9}"/>
    <dgm:cxn modelId="{AC813564-3C10-429E-A086-DAE6174D8B3C}" srcId="{B19C7629-5EF5-465F-AA2B-4CB0033B33FE}" destId="{AC2CBF1C-5C32-4374-888A-3189FE3CFA24}" srcOrd="2" destOrd="0" parTransId="{966ADD27-5D48-4FDB-9C11-6B4573ADB59C}" sibTransId="{3937141E-478B-45AF-BEEA-03DE3C537B95}"/>
    <dgm:cxn modelId="{16611D89-185E-4333-AFA4-D182168EF899}" type="presOf" srcId="{3E802D21-7157-4A6D-8696-EB39F25D38D3}" destId="{AC550EFA-4D94-4C19-BBB7-C32C4508236C}" srcOrd="0" destOrd="0" presId="urn:microsoft.com/office/officeart/2009/3/layout/StepUpProcess"/>
    <dgm:cxn modelId="{47A7CF8C-23AD-4BE6-BE67-8013745D5191}" type="presOf" srcId="{B19C7629-5EF5-465F-AA2B-4CB0033B33FE}" destId="{11C1DC35-237E-493A-A312-7AC65FF41D96}" srcOrd="0" destOrd="0" presId="urn:microsoft.com/office/officeart/2009/3/layout/StepUpProcess"/>
    <dgm:cxn modelId="{08B7D29A-0665-444C-B2DF-1B38AE7F93FF}" type="presOf" srcId="{4DF98C1C-DE9B-43BA-AB9C-F144ED23D4ED}" destId="{54AB56E4-EC47-43B6-A936-2BF0046A7F05}" srcOrd="0" destOrd="0" presId="urn:microsoft.com/office/officeart/2009/3/layout/StepUpProcess"/>
    <dgm:cxn modelId="{438E9DEF-6739-4222-A351-E600041D69C0}" type="presOf" srcId="{AC2CBF1C-5C32-4374-888A-3189FE3CFA24}" destId="{E89A2AFC-5331-4D31-B9A4-01B59E73B6C9}" srcOrd="0" destOrd="0" presId="urn:microsoft.com/office/officeart/2009/3/layout/StepUpProcess"/>
    <dgm:cxn modelId="{D5086AF9-D448-47CC-8263-8602AA1F8C73}" srcId="{B19C7629-5EF5-465F-AA2B-4CB0033B33FE}" destId="{3E802D21-7157-4A6D-8696-EB39F25D38D3}" srcOrd="1" destOrd="0" parTransId="{97AF2190-2151-4B0C-A013-A4A3178F07F7}" sibTransId="{96A62652-5634-4DF0-9081-94C3E14B3F9A}"/>
    <dgm:cxn modelId="{3487440D-6F7B-4CAB-8D6D-EB9E4E264A1E}" type="presParOf" srcId="{11C1DC35-237E-493A-A312-7AC65FF41D96}" destId="{ABC73E00-0D34-4A54-9D4A-341B1B84CDD2}" srcOrd="0" destOrd="0" presId="urn:microsoft.com/office/officeart/2009/3/layout/StepUpProcess"/>
    <dgm:cxn modelId="{618555F8-7CE5-4DD5-A336-7D37D049F74B}" type="presParOf" srcId="{ABC73E00-0D34-4A54-9D4A-341B1B84CDD2}" destId="{166F9A45-6DC8-4BC2-BED5-198983E26900}" srcOrd="0" destOrd="0" presId="urn:microsoft.com/office/officeart/2009/3/layout/StepUpProcess"/>
    <dgm:cxn modelId="{93359EBE-8DF4-4A45-BE8A-6ACB08EA54F8}" type="presParOf" srcId="{ABC73E00-0D34-4A54-9D4A-341B1B84CDD2}" destId="{54AB56E4-EC47-43B6-A936-2BF0046A7F05}" srcOrd="1" destOrd="0" presId="urn:microsoft.com/office/officeart/2009/3/layout/StepUpProcess"/>
    <dgm:cxn modelId="{9FE80A90-51AC-4264-82A2-B1AB6BDA1324}" type="presParOf" srcId="{ABC73E00-0D34-4A54-9D4A-341B1B84CDD2}" destId="{A40B0916-88D3-469C-BC37-FA02E1659026}" srcOrd="2" destOrd="0" presId="urn:microsoft.com/office/officeart/2009/3/layout/StepUpProcess"/>
    <dgm:cxn modelId="{09253FD3-62F8-41DE-A19F-9E67828B6D6E}" type="presParOf" srcId="{11C1DC35-237E-493A-A312-7AC65FF41D96}" destId="{D02CA9F6-BCB1-4AEF-82AE-58BE424940FA}" srcOrd="1" destOrd="0" presId="urn:microsoft.com/office/officeart/2009/3/layout/StepUpProcess"/>
    <dgm:cxn modelId="{2EB1A28C-592E-4B53-BE94-FABB1AE3A5CF}" type="presParOf" srcId="{D02CA9F6-BCB1-4AEF-82AE-58BE424940FA}" destId="{095AF249-4B94-4619-9457-01CB7D31B9E4}" srcOrd="0" destOrd="0" presId="urn:microsoft.com/office/officeart/2009/3/layout/StepUpProcess"/>
    <dgm:cxn modelId="{A985A9C5-AD73-4FEE-AE79-C688E12F1C66}" type="presParOf" srcId="{11C1DC35-237E-493A-A312-7AC65FF41D96}" destId="{D8A2457F-B3E8-4391-B7E1-4041E38338C7}" srcOrd="2" destOrd="0" presId="urn:microsoft.com/office/officeart/2009/3/layout/StepUpProcess"/>
    <dgm:cxn modelId="{98D09623-F94F-443E-81EC-6DF5CF01C09D}" type="presParOf" srcId="{D8A2457F-B3E8-4391-B7E1-4041E38338C7}" destId="{E31AF15C-59CF-4D8C-88C9-FC61BC41FAAF}" srcOrd="0" destOrd="0" presId="urn:microsoft.com/office/officeart/2009/3/layout/StepUpProcess"/>
    <dgm:cxn modelId="{4C883D37-5791-483F-A4D2-AE2417707F8A}" type="presParOf" srcId="{D8A2457F-B3E8-4391-B7E1-4041E38338C7}" destId="{AC550EFA-4D94-4C19-BBB7-C32C4508236C}" srcOrd="1" destOrd="0" presId="urn:microsoft.com/office/officeart/2009/3/layout/StepUpProcess"/>
    <dgm:cxn modelId="{A36DFA66-427B-4E81-B1DB-594CBEAC41F2}" type="presParOf" srcId="{D8A2457F-B3E8-4391-B7E1-4041E38338C7}" destId="{6CAE7680-0744-4429-9EE3-E9B226112A18}" srcOrd="2" destOrd="0" presId="urn:microsoft.com/office/officeart/2009/3/layout/StepUpProcess"/>
    <dgm:cxn modelId="{9ACC7FD8-E108-4BF6-9B90-ACE79A2CF5AF}" type="presParOf" srcId="{11C1DC35-237E-493A-A312-7AC65FF41D96}" destId="{EDD7689C-F7C9-4C18-B05A-59BB70769FA6}" srcOrd="3" destOrd="0" presId="urn:microsoft.com/office/officeart/2009/3/layout/StepUpProcess"/>
    <dgm:cxn modelId="{C664B6CA-E84A-49C9-A5EF-A502BD5E754F}" type="presParOf" srcId="{EDD7689C-F7C9-4C18-B05A-59BB70769FA6}" destId="{77B4459B-CBC1-4B32-819B-C109CC77E01F}" srcOrd="0" destOrd="0" presId="urn:microsoft.com/office/officeart/2009/3/layout/StepUpProcess"/>
    <dgm:cxn modelId="{3EFA9308-7D48-4567-8EC7-9DE3F8156F94}" type="presParOf" srcId="{11C1DC35-237E-493A-A312-7AC65FF41D96}" destId="{32E270CC-0139-4546-AE0E-FA60B05DF25C}" srcOrd="4" destOrd="0" presId="urn:microsoft.com/office/officeart/2009/3/layout/StepUpProcess"/>
    <dgm:cxn modelId="{34F3663C-A91F-45FD-ABC8-21E4949755AC}" type="presParOf" srcId="{32E270CC-0139-4546-AE0E-FA60B05DF25C}" destId="{3204BBEC-BA50-4EFE-A972-1DA379FBAE6A}" srcOrd="0" destOrd="0" presId="urn:microsoft.com/office/officeart/2009/3/layout/StepUpProcess"/>
    <dgm:cxn modelId="{4CF96A51-ED6F-4D1F-908E-6DBF70BB3FAF}" type="presParOf" srcId="{32E270CC-0139-4546-AE0E-FA60B05DF25C}" destId="{E89A2AFC-5331-4D31-B9A4-01B59E73B6C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A6FB1D-EDD1-4517-BF8A-6634E9D73FB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7ABC2F-943B-4BDC-935C-F1196FE283DA}">
      <dgm:prSet phldrT="[Текст]" custT="1"/>
      <dgm:spPr/>
      <dgm:t>
        <a:bodyPr/>
        <a:lstStyle/>
        <a:p>
          <a:r>
            <a:rPr lang="ru-RU" sz="2400" dirty="0">
              <a:latin typeface="Georgia" panose="02040502050405020303" pitchFamily="18" charset="0"/>
              <a:cs typeface="Times New Roman" pitchFamily="18" charset="0"/>
            </a:rPr>
            <a:t>Моделирующая деятельность                                       </a:t>
          </a:r>
          <a:endParaRPr lang="ru-RU" sz="2400" dirty="0">
            <a:latin typeface="Georgia" panose="02040502050405020303" pitchFamily="18" charset="0"/>
          </a:endParaRPr>
        </a:p>
      </dgm:t>
    </dgm:pt>
    <dgm:pt modelId="{7E23238A-428B-4002-A89F-435FEA59244E}" type="parTrans" cxnId="{F5347545-D149-4AFC-B24E-C58C68968902}">
      <dgm:prSet/>
      <dgm:spPr/>
      <dgm:t>
        <a:bodyPr/>
        <a:lstStyle/>
        <a:p>
          <a:endParaRPr lang="ru-RU" sz="5400">
            <a:latin typeface="Georgia" panose="02040502050405020303" pitchFamily="18" charset="0"/>
          </a:endParaRPr>
        </a:p>
      </dgm:t>
    </dgm:pt>
    <dgm:pt modelId="{62055E66-7A4F-4B26-996F-F951F105F66E}" type="sibTrans" cxnId="{F5347545-D149-4AFC-B24E-C58C68968902}">
      <dgm:prSet custT="1"/>
      <dgm:spPr/>
      <dgm:t>
        <a:bodyPr/>
        <a:lstStyle/>
        <a:p>
          <a:endParaRPr lang="ru-RU" sz="8800">
            <a:latin typeface="Georgia" panose="02040502050405020303" pitchFamily="18" charset="0"/>
          </a:endParaRPr>
        </a:p>
      </dgm:t>
    </dgm:pt>
    <dgm:pt modelId="{55ED47DD-AAD4-452D-B70D-955EA11C8387}">
      <dgm:prSet phldrT="[Текст]" custT="1"/>
      <dgm:spPr/>
      <dgm:t>
        <a:bodyPr/>
        <a:lstStyle/>
        <a:p>
          <a:r>
            <a:rPr lang="ru-RU" sz="2400" dirty="0">
              <a:latin typeface="Georgia" panose="02040502050405020303" pitchFamily="18" charset="0"/>
              <a:cs typeface="Times New Roman" pitchFamily="18" charset="0"/>
            </a:rPr>
            <a:t>Проблемно – поисковая    деятельность                                        </a:t>
          </a:r>
          <a:endParaRPr lang="ru-RU" sz="2400" dirty="0">
            <a:latin typeface="Georgia" panose="02040502050405020303" pitchFamily="18" charset="0"/>
          </a:endParaRPr>
        </a:p>
      </dgm:t>
    </dgm:pt>
    <dgm:pt modelId="{F5B102C8-9EDC-42B9-9300-90313D79BC6D}" type="parTrans" cxnId="{8D68D80F-B09A-4BFB-AE96-D7D691D2C5D0}">
      <dgm:prSet/>
      <dgm:spPr/>
      <dgm:t>
        <a:bodyPr/>
        <a:lstStyle/>
        <a:p>
          <a:endParaRPr lang="ru-RU" sz="5400">
            <a:latin typeface="Georgia" panose="02040502050405020303" pitchFamily="18" charset="0"/>
          </a:endParaRPr>
        </a:p>
      </dgm:t>
    </dgm:pt>
    <dgm:pt modelId="{CE8732D4-1BB5-44A6-B74E-74CFB7ED73D1}" type="sibTrans" cxnId="{8D68D80F-B09A-4BFB-AE96-D7D691D2C5D0}">
      <dgm:prSet custT="1"/>
      <dgm:spPr/>
      <dgm:t>
        <a:bodyPr/>
        <a:lstStyle/>
        <a:p>
          <a:endParaRPr lang="ru-RU" sz="8800">
            <a:latin typeface="Georgia" panose="02040502050405020303" pitchFamily="18" charset="0"/>
          </a:endParaRPr>
        </a:p>
      </dgm:t>
    </dgm:pt>
    <dgm:pt modelId="{331280E7-2EDB-41C9-AF9F-C54B6C6F2A9B}">
      <dgm:prSet phldrT="[Текст]" custT="1"/>
      <dgm:spPr/>
      <dgm:t>
        <a:bodyPr/>
        <a:lstStyle/>
        <a:p>
          <a:r>
            <a:rPr lang="ru-RU" sz="2400" dirty="0">
              <a:latin typeface="Georgia" panose="02040502050405020303" pitchFamily="18" charset="0"/>
              <a:cs typeface="Times New Roman" pitchFamily="18" charset="0"/>
            </a:rPr>
            <a:t>Дифференцированное</a:t>
          </a:r>
          <a:endParaRPr lang="ru-RU" sz="2400" dirty="0">
            <a:latin typeface="Georgia" panose="02040502050405020303" pitchFamily="18" charset="0"/>
            <a:cs typeface="Arial" pitchFamily="34" charset="0"/>
          </a:endParaRPr>
        </a:p>
        <a:p>
          <a:r>
            <a:rPr lang="ru-RU" sz="2400" dirty="0">
              <a:latin typeface="Georgia" panose="02040502050405020303" pitchFamily="18" charset="0"/>
              <a:cs typeface="Times New Roman" pitchFamily="18" charset="0"/>
            </a:rPr>
            <a:t>обучение </a:t>
          </a:r>
          <a:endParaRPr lang="ru-RU" sz="2400" dirty="0">
            <a:latin typeface="Georgia" panose="02040502050405020303" pitchFamily="18" charset="0"/>
          </a:endParaRPr>
        </a:p>
      </dgm:t>
    </dgm:pt>
    <dgm:pt modelId="{A04F3D80-3853-49F5-951B-2CE37DD2E475}" type="parTrans" cxnId="{C45095F0-DE7E-4988-BF28-7B784E50D034}">
      <dgm:prSet/>
      <dgm:spPr/>
      <dgm:t>
        <a:bodyPr/>
        <a:lstStyle/>
        <a:p>
          <a:endParaRPr lang="ru-RU" sz="5400">
            <a:latin typeface="Georgia" panose="02040502050405020303" pitchFamily="18" charset="0"/>
          </a:endParaRPr>
        </a:p>
      </dgm:t>
    </dgm:pt>
    <dgm:pt modelId="{A127BB29-2F2C-4364-96BB-D90F1115BD20}" type="sibTrans" cxnId="{C45095F0-DE7E-4988-BF28-7B784E50D034}">
      <dgm:prSet custT="1"/>
      <dgm:spPr/>
      <dgm:t>
        <a:bodyPr/>
        <a:lstStyle/>
        <a:p>
          <a:endParaRPr lang="ru-RU" sz="8800">
            <a:latin typeface="Georgia" panose="02040502050405020303" pitchFamily="18" charset="0"/>
          </a:endParaRPr>
        </a:p>
      </dgm:t>
    </dgm:pt>
    <dgm:pt modelId="{FA7C8B24-EABF-41E0-8DD4-B4BD1E976453}" type="pres">
      <dgm:prSet presAssocID="{F0A6FB1D-EDD1-4517-BF8A-6634E9D73FBD}" presName="compositeShape" presStyleCnt="0">
        <dgm:presLayoutVars>
          <dgm:dir/>
          <dgm:resizeHandles/>
        </dgm:presLayoutVars>
      </dgm:prSet>
      <dgm:spPr/>
    </dgm:pt>
    <dgm:pt modelId="{D3BBA658-C2A3-4C57-BA06-2FC2C5F6D1F3}" type="pres">
      <dgm:prSet presAssocID="{F0A6FB1D-EDD1-4517-BF8A-6634E9D73FBD}" presName="pyramid" presStyleLbl="node1" presStyleIdx="0" presStyleCnt="1"/>
      <dgm:spPr/>
    </dgm:pt>
    <dgm:pt modelId="{59792DD1-20AA-41EE-80AC-9F64407DBDCA}" type="pres">
      <dgm:prSet presAssocID="{F0A6FB1D-EDD1-4517-BF8A-6634E9D73FBD}" presName="theList" presStyleCnt="0"/>
      <dgm:spPr/>
    </dgm:pt>
    <dgm:pt modelId="{1A6F6F54-4073-4B72-A8D9-9E236917840F}" type="pres">
      <dgm:prSet presAssocID="{F47ABC2F-943B-4BDC-935C-F1196FE283DA}" presName="aNode" presStyleLbl="fgAcc1" presStyleIdx="0" presStyleCnt="3">
        <dgm:presLayoutVars>
          <dgm:bulletEnabled val="1"/>
        </dgm:presLayoutVars>
      </dgm:prSet>
      <dgm:spPr/>
    </dgm:pt>
    <dgm:pt modelId="{76B6669C-E7CB-4000-88F9-BD504237CFD5}" type="pres">
      <dgm:prSet presAssocID="{F47ABC2F-943B-4BDC-935C-F1196FE283DA}" presName="aSpace" presStyleCnt="0"/>
      <dgm:spPr/>
    </dgm:pt>
    <dgm:pt modelId="{CA8C25B9-CC98-4538-AA7D-43F3A57C4C78}" type="pres">
      <dgm:prSet presAssocID="{55ED47DD-AAD4-452D-B70D-955EA11C8387}" presName="aNode" presStyleLbl="fgAcc1" presStyleIdx="1" presStyleCnt="3">
        <dgm:presLayoutVars>
          <dgm:bulletEnabled val="1"/>
        </dgm:presLayoutVars>
      </dgm:prSet>
      <dgm:spPr/>
    </dgm:pt>
    <dgm:pt modelId="{C523BE04-C87E-43DA-87EB-EDBCA9439308}" type="pres">
      <dgm:prSet presAssocID="{55ED47DD-AAD4-452D-B70D-955EA11C8387}" presName="aSpace" presStyleCnt="0"/>
      <dgm:spPr/>
    </dgm:pt>
    <dgm:pt modelId="{E10D7AE4-BF99-47E1-AE4B-B1EAC71D25A1}" type="pres">
      <dgm:prSet presAssocID="{331280E7-2EDB-41C9-AF9F-C54B6C6F2A9B}" presName="aNode" presStyleLbl="fgAcc1" presStyleIdx="2" presStyleCnt="3">
        <dgm:presLayoutVars>
          <dgm:bulletEnabled val="1"/>
        </dgm:presLayoutVars>
      </dgm:prSet>
      <dgm:spPr/>
    </dgm:pt>
    <dgm:pt modelId="{A39339CC-E0EB-4745-AF05-4424F6E59DBD}" type="pres">
      <dgm:prSet presAssocID="{331280E7-2EDB-41C9-AF9F-C54B6C6F2A9B}" presName="aSpace" presStyleCnt="0"/>
      <dgm:spPr/>
    </dgm:pt>
  </dgm:ptLst>
  <dgm:cxnLst>
    <dgm:cxn modelId="{8D68D80F-B09A-4BFB-AE96-D7D691D2C5D0}" srcId="{F0A6FB1D-EDD1-4517-BF8A-6634E9D73FBD}" destId="{55ED47DD-AAD4-452D-B70D-955EA11C8387}" srcOrd="1" destOrd="0" parTransId="{F5B102C8-9EDC-42B9-9300-90313D79BC6D}" sibTransId="{CE8732D4-1BB5-44A6-B74E-74CFB7ED73D1}"/>
    <dgm:cxn modelId="{6B8EF51B-95F4-4468-8C42-0AC140AA75F9}" type="presOf" srcId="{55ED47DD-AAD4-452D-B70D-955EA11C8387}" destId="{CA8C25B9-CC98-4538-AA7D-43F3A57C4C78}" srcOrd="0" destOrd="0" presId="urn:microsoft.com/office/officeart/2005/8/layout/pyramid2"/>
    <dgm:cxn modelId="{9142A425-791A-40E0-8151-D2F7A8F72217}" type="presOf" srcId="{F0A6FB1D-EDD1-4517-BF8A-6634E9D73FBD}" destId="{FA7C8B24-EABF-41E0-8DD4-B4BD1E976453}" srcOrd="0" destOrd="0" presId="urn:microsoft.com/office/officeart/2005/8/layout/pyramid2"/>
    <dgm:cxn modelId="{F5347545-D149-4AFC-B24E-C58C68968902}" srcId="{F0A6FB1D-EDD1-4517-BF8A-6634E9D73FBD}" destId="{F47ABC2F-943B-4BDC-935C-F1196FE283DA}" srcOrd="0" destOrd="0" parTransId="{7E23238A-428B-4002-A89F-435FEA59244E}" sibTransId="{62055E66-7A4F-4B26-996F-F951F105F66E}"/>
    <dgm:cxn modelId="{DA28FC8D-7214-461E-914E-6E10437B2A77}" type="presOf" srcId="{F47ABC2F-943B-4BDC-935C-F1196FE283DA}" destId="{1A6F6F54-4073-4B72-A8D9-9E236917840F}" srcOrd="0" destOrd="0" presId="urn:microsoft.com/office/officeart/2005/8/layout/pyramid2"/>
    <dgm:cxn modelId="{59A5BACB-15A5-4311-BBDA-988E41AA31B4}" type="presOf" srcId="{331280E7-2EDB-41C9-AF9F-C54B6C6F2A9B}" destId="{E10D7AE4-BF99-47E1-AE4B-B1EAC71D25A1}" srcOrd="0" destOrd="0" presId="urn:microsoft.com/office/officeart/2005/8/layout/pyramid2"/>
    <dgm:cxn modelId="{C45095F0-DE7E-4988-BF28-7B784E50D034}" srcId="{F0A6FB1D-EDD1-4517-BF8A-6634E9D73FBD}" destId="{331280E7-2EDB-41C9-AF9F-C54B6C6F2A9B}" srcOrd="2" destOrd="0" parTransId="{A04F3D80-3853-49F5-951B-2CE37DD2E475}" sibTransId="{A127BB29-2F2C-4364-96BB-D90F1115BD20}"/>
    <dgm:cxn modelId="{7A48764C-65A4-4CAA-AD08-D7A89CA1C25E}" type="presParOf" srcId="{FA7C8B24-EABF-41E0-8DD4-B4BD1E976453}" destId="{D3BBA658-C2A3-4C57-BA06-2FC2C5F6D1F3}" srcOrd="0" destOrd="0" presId="urn:microsoft.com/office/officeart/2005/8/layout/pyramid2"/>
    <dgm:cxn modelId="{4CA974D3-573F-438C-A64D-A5DFB927DADD}" type="presParOf" srcId="{FA7C8B24-EABF-41E0-8DD4-B4BD1E976453}" destId="{59792DD1-20AA-41EE-80AC-9F64407DBDCA}" srcOrd="1" destOrd="0" presId="urn:microsoft.com/office/officeart/2005/8/layout/pyramid2"/>
    <dgm:cxn modelId="{F157F50C-4996-4858-9787-2FDF285B1BC9}" type="presParOf" srcId="{59792DD1-20AA-41EE-80AC-9F64407DBDCA}" destId="{1A6F6F54-4073-4B72-A8D9-9E236917840F}" srcOrd="0" destOrd="0" presId="urn:microsoft.com/office/officeart/2005/8/layout/pyramid2"/>
    <dgm:cxn modelId="{AF414453-D6D9-4CAD-9FED-55B2E53C60FD}" type="presParOf" srcId="{59792DD1-20AA-41EE-80AC-9F64407DBDCA}" destId="{76B6669C-E7CB-4000-88F9-BD504237CFD5}" srcOrd="1" destOrd="0" presId="urn:microsoft.com/office/officeart/2005/8/layout/pyramid2"/>
    <dgm:cxn modelId="{662CC8F2-7F9D-4DCE-86CA-82AFE39D123A}" type="presParOf" srcId="{59792DD1-20AA-41EE-80AC-9F64407DBDCA}" destId="{CA8C25B9-CC98-4538-AA7D-43F3A57C4C78}" srcOrd="2" destOrd="0" presId="urn:microsoft.com/office/officeart/2005/8/layout/pyramid2"/>
    <dgm:cxn modelId="{7BE38CE5-8081-42B7-A61D-A2FC9E60FEBB}" type="presParOf" srcId="{59792DD1-20AA-41EE-80AC-9F64407DBDCA}" destId="{C523BE04-C87E-43DA-87EB-EDBCA9439308}" srcOrd="3" destOrd="0" presId="urn:microsoft.com/office/officeart/2005/8/layout/pyramid2"/>
    <dgm:cxn modelId="{4B587F85-88AF-477F-9BA0-CE3D00A5F0DC}" type="presParOf" srcId="{59792DD1-20AA-41EE-80AC-9F64407DBDCA}" destId="{E10D7AE4-BF99-47E1-AE4B-B1EAC71D25A1}" srcOrd="4" destOrd="0" presId="urn:microsoft.com/office/officeart/2005/8/layout/pyramid2"/>
    <dgm:cxn modelId="{3FF24601-61B1-497F-AA1F-16C0030EB59F}" type="presParOf" srcId="{59792DD1-20AA-41EE-80AC-9F64407DBDCA}" destId="{A39339CC-E0EB-4745-AF05-4424F6E59DB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6EAA36-3583-4A69-8793-3ABB6B5C0D6F}" type="doc">
      <dgm:prSet loTypeId="urn:microsoft.com/office/officeart/2009/layout/CircleArrowProcess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9BF3D4-8E16-4D97-AEE6-DEC75BDAE8ED}">
      <dgm:prSet phldrT="[Текст]" custT="1"/>
      <dgm:spPr/>
      <dgm:t>
        <a:bodyPr/>
        <a:lstStyle/>
        <a:p>
          <a:pPr algn="r"/>
          <a:r>
            <a:rPr lang="ru-RU" sz="2000" b="1">
              <a:latin typeface="Times New Roman" pitchFamily="18" charset="0"/>
              <a:cs typeface="Times New Roman" pitchFamily="18" charset="0"/>
            </a:rPr>
            <a:t>Информационно – 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ABA65AD1-0239-4F4E-8B53-2078DE6B7DC7}" type="parTrans" cxnId="{5B1C952B-25C9-423F-A81B-38B2441BA865}">
      <dgm:prSet/>
      <dgm:spPr/>
      <dgm:t>
        <a:bodyPr/>
        <a:lstStyle/>
        <a:p>
          <a:endParaRPr lang="ru-RU" sz="5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D8072FC0-1785-44FE-848A-190EDAF6DE6B}" type="sibTrans" cxnId="{5B1C952B-25C9-423F-A81B-38B2441BA865}">
      <dgm:prSet/>
      <dgm:spPr/>
      <dgm:t>
        <a:bodyPr/>
        <a:lstStyle/>
        <a:p>
          <a:endParaRPr lang="ru-RU" sz="5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16325803-D94A-44D6-9B9B-B642D2B45C8D}">
      <dgm:prSet phldrT="[Текст]" custT="1"/>
      <dgm:spPr/>
      <dgm:t>
        <a:bodyPr/>
        <a:lstStyle/>
        <a:p>
          <a:pPr algn="r"/>
          <a:r>
            <a:rPr lang="ru-RU" sz="1800" b="1">
              <a:latin typeface="Times New Roman" pitchFamily="18" charset="0"/>
              <a:cs typeface="Times New Roman" pitchFamily="18" charset="0"/>
            </a:rPr>
            <a:t>коммуникативные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743BAE4F-8C3B-4902-8E5D-820BB049C375}" type="parTrans" cxnId="{D8CE2EB6-7305-4DB3-B75B-97A611015594}">
      <dgm:prSet/>
      <dgm:spPr/>
      <dgm:t>
        <a:bodyPr/>
        <a:lstStyle/>
        <a:p>
          <a:endParaRPr lang="ru-RU" sz="5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CA47A28A-BA5A-4E8C-9400-A97FB965FA3C}" type="sibTrans" cxnId="{D8CE2EB6-7305-4DB3-B75B-97A611015594}">
      <dgm:prSet/>
      <dgm:spPr/>
      <dgm:t>
        <a:bodyPr/>
        <a:lstStyle/>
        <a:p>
          <a:endParaRPr lang="ru-RU" sz="5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CEF1272C-02EB-46AE-ADBC-463A8B7F98DD}">
      <dgm:prSet phldrT="[Текст]"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технологии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80EBC965-2B8A-4BE4-8BEF-626A77F52C24}" type="parTrans" cxnId="{67F4E096-3F10-4445-862E-4C789E45E17F}">
      <dgm:prSet/>
      <dgm:spPr/>
      <dgm:t>
        <a:bodyPr/>
        <a:lstStyle/>
        <a:p>
          <a:endParaRPr lang="ru-RU" sz="5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A5FE1EFE-4E82-427E-80D5-D1ECA99090A3}" type="sibTrans" cxnId="{67F4E096-3F10-4445-862E-4C789E45E17F}">
      <dgm:prSet/>
      <dgm:spPr/>
      <dgm:t>
        <a:bodyPr/>
        <a:lstStyle/>
        <a:p>
          <a:endParaRPr lang="ru-RU" sz="5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9EE691B3-CD6B-4CCC-B947-BFFF0DBB740C}" type="pres">
      <dgm:prSet presAssocID="{5B6EAA36-3583-4A69-8793-3ABB6B5C0D6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F61F5B7-5D40-4F19-86B7-8C1356D2BCE9}" type="pres">
      <dgm:prSet presAssocID="{5E9BF3D4-8E16-4D97-AEE6-DEC75BDAE8ED}" presName="Accent1" presStyleCnt="0"/>
      <dgm:spPr/>
    </dgm:pt>
    <dgm:pt modelId="{515C2D5B-E2AC-45B2-976B-5233C379FE85}" type="pres">
      <dgm:prSet presAssocID="{5E9BF3D4-8E16-4D97-AEE6-DEC75BDAE8ED}" presName="Accent" presStyleLbl="node1" presStyleIdx="0" presStyleCnt="3"/>
      <dgm:spPr/>
    </dgm:pt>
    <dgm:pt modelId="{A78CB0B7-9458-41AA-84E1-CEA66AA32989}" type="pres">
      <dgm:prSet presAssocID="{5E9BF3D4-8E16-4D97-AEE6-DEC75BDAE8ED}" presName="Parent1" presStyleLbl="revTx" presStyleIdx="0" presStyleCnt="3" custScaleX="187303" custLinFactNeighborX="-38583" custLinFactNeighborY="30593">
        <dgm:presLayoutVars>
          <dgm:chMax val="1"/>
          <dgm:chPref val="1"/>
          <dgm:bulletEnabled val="1"/>
        </dgm:presLayoutVars>
      </dgm:prSet>
      <dgm:spPr/>
    </dgm:pt>
    <dgm:pt modelId="{ADDEE87A-2923-4430-829D-FAEBC838C732}" type="pres">
      <dgm:prSet presAssocID="{16325803-D94A-44D6-9B9B-B642D2B45C8D}" presName="Accent2" presStyleCnt="0"/>
      <dgm:spPr/>
    </dgm:pt>
    <dgm:pt modelId="{CD526E1F-13C1-4099-A015-4DC837B02505}" type="pres">
      <dgm:prSet presAssocID="{16325803-D94A-44D6-9B9B-B642D2B45C8D}" presName="Accent" presStyleLbl="node1" presStyleIdx="1" presStyleCnt="3"/>
      <dgm:spPr/>
    </dgm:pt>
    <dgm:pt modelId="{BB1D801D-EB0B-4674-9CF5-2BCA500C33FD}" type="pres">
      <dgm:prSet presAssocID="{16325803-D94A-44D6-9B9B-B642D2B45C8D}" presName="Parent2" presStyleLbl="revTx" presStyleIdx="1" presStyleCnt="3" custScaleX="121165" custLinFactNeighborX="11613" custLinFactNeighborY="2213">
        <dgm:presLayoutVars>
          <dgm:chMax val="1"/>
          <dgm:chPref val="1"/>
          <dgm:bulletEnabled val="1"/>
        </dgm:presLayoutVars>
      </dgm:prSet>
      <dgm:spPr/>
    </dgm:pt>
    <dgm:pt modelId="{622586D0-2323-4DAB-8D56-026446076DD2}" type="pres">
      <dgm:prSet presAssocID="{CEF1272C-02EB-46AE-ADBC-463A8B7F98DD}" presName="Accent3" presStyleCnt="0"/>
      <dgm:spPr/>
    </dgm:pt>
    <dgm:pt modelId="{94B732AB-9902-4600-A1CC-D3AE9AE02645}" type="pres">
      <dgm:prSet presAssocID="{CEF1272C-02EB-46AE-ADBC-463A8B7F98DD}" presName="Accent" presStyleLbl="node1" presStyleIdx="2" presStyleCnt="3"/>
      <dgm:spPr/>
    </dgm:pt>
    <dgm:pt modelId="{E33C4D57-727A-4BE1-A8BF-CBE0B7095082}" type="pres">
      <dgm:prSet presAssocID="{CEF1272C-02EB-46AE-ADBC-463A8B7F98D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5B1C952B-25C9-423F-A81B-38B2441BA865}" srcId="{5B6EAA36-3583-4A69-8793-3ABB6B5C0D6F}" destId="{5E9BF3D4-8E16-4D97-AEE6-DEC75BDAE8ED}" srcOrd="0" destOrd="0" parTransId="{ABA65AD1-0239-4F4E-8B53-2078DE6B7DC7}" sibTransId="{D8072FC0-1785-44FE-848A-190EDAF6DE6B}"/>
    <dgm:cxn modelId="{4D263D73-84FB-4B90-B5A8-92E5DA32ADE4}" type="presOf" srcId="{5B6EAA36-3583-4A69-8793-3ABB6B5C0D6F}" destId="{9EE691B3-CD6B-4CCC-B947-BFFF0DBB740C}" srcOrd="0" destOrd="0" presId="urn:microsoft.com/office/officeart/2009/layout/CircleArrowProcess"/>
    <dgm:cxn modelId="{1C869C78-8C47-4000-9B82-3EB27F6B6E81}" type="presOf" srcId="{16325803-D94A-44D6-9B9B-B642D2B45C8D}" destId="{BB1D801D-EB0B-4674-9CF5-2BCA500C33FD}" srcOrd="0" destOrd="0" presId="urn:microsoft.com/office/officeart/2009/layout/CircleArrowProcess"/>
    <dgm:cxn modelId="{335CB17E-E0B9-4B16-922C-5961EA25CF15}" type="presOf" srcId="{5E9BF3D4-8E16-4D97-AEE6-DEC75BDAE8ED}" destId="{A78CB0B7-9458-41AA-84E1-CEA66AA32989}" srcOrd="0" destOrd="0" presId="urn:microsoft.com/office/officeart/2009/layout/CircleArrowProcess"/>
    <dgm:cxn modelId="{67F4E096-3F10-4445-862E-4C789E45E17F}" srcId="{5B6EAA36-3583-4A69-8793-3ABB6B5C0D6F}" destId="{CEF1272C-02EB-46AE-ADBC-463A8B7F98DD}" srcOrd="2" destOrd="0" parTransId="{80EBC965-2B8A-4BE4-8BEF-626A77F52C24}" sibTransId="{A5FE1EFE-4E82-427E-80D5-D1ECA99090A3}"/>
    <dgm:cxn modelId="{EDCACB9A-ED59-40AB-AAEC-8B1F834511E0}" type="presOf" srcId="{CEF1272C-02EB-46AE-ADBC-463A8B7F98DD}" destId="{E33C4D57-727A-4BE1-A8BF-CBE0B7095082}" srcOrd="0" destOrd="0" presId="urn:microsoft.com/office/officeart/2009/layout/CircleArrowProcess"/>
    <dgm:cxn modelId="{D8CE2EB6-7305-4DB3-B75B-97A611015594}" srcId="{5B6EAA36-3583-4A69-8793-3ABB6B5C0D6F}" destId="{16325803-D94A-44D6-9B9B-B642D2B45C8D}" srcOrd="1" destOrd="0" parTransId="{743BAE4F-8C3B-4902-8E5D-820BB049C375}" sibTransId="{CA47A28A-BA5A-4E8C-9400-A97FB965FA3C}"/>
    <dgm:cxn modelId="{0A208C8E-4E6B-4F5A-8EE5-1F6EAA3A9880}" type="presParOf" srcId="{9EE691B3-CD6B-4CCC-B947-BFFF0DBB740C}" destId="{BF61F5B7-5D40-4F19-86B7-8C1356D2BCE9}" srcOrd="0" destOrd="0" presId="urn:microsoft.com/office/officeart/2009/layout/CircleArrowProcess"/>
    <dgm:cxn modelId="{FD80A36D-B9B5-45D3-BE91-F6F5C498BD18}" type="presParOf" srcId="{BF61F5B7-5D40-4F19-86B7-8C1356D2BCE9}" destId="{515C2D5B-E2AC-45B2-976B-5233C379FE85}" srcOrd="0" destOrd="0" presId="urn:microsoft.com/office/officeart/2009/layout/CircleArrowProcess"/>
    <dgm:cxn modelId="{E96E4605-E3B2-4FA0-93C2-E69105ABF339}" type="presParOf" srcId="{9EE691B3-CD6B-4CCC-B947-BFFF0DBB740C}" destId="{A78CB0B7-9458-41AA-84E1-CEA66AA32989}" srcOrd="1" destOrd="0" presId="urn:microsoft.com/office/officeart/2009/layout/CircleArrowProcess"/>
    <dgm:cxn modelId="{95F1E12A-944D-4AC6-A80E-ECE73846232B}" type="presParOf" srcId="{9EE691B3-CD6B-4CCC-B947-BFFF0DBB740C}" destId="{ADDEE87A-2923-4430-829D-FAEBC838C732}" srcOrd="2" destOrd="0" presId="urn:microsoft.com/office/officeart/2009/layout/CircleArrowProcess"/>
    <dgm:cxn modelId="{5981F425-021F-433C-BFC7-28C5D69324FA}" type="presParOf" srcId="{ADDEE87A-2923-4430-829D-FAEBC838C732}" destId="{CD526E1F-13C1-4099-A015-4DC837B02505}" srcOrd="0" destOrd="0" presId="urn:microsoft.com/office/officeart/2009/layout/CircleArrowProcess"/>
    <dgm:cxn modelId="{19CC6E1D-3501-474F-BA5B-1FC5C5485A14}" type="presParOf" srcId="{9EE691B3-CD6B-4CCC-B947-BFFF0DBB740C}" destId="{BB1D801D-EB0B-4674-9CF5-2BCA500C33FD}" srcOrd="3" destOrd="0" presId="urn:microsoft.com/office/officeart/2009/layout/CircleArrowProcess"/>
    <dgm:cxn modelId="{638066AB-45E7-41B0-B6B5-7EB7BEA650A6}" type="presParOf" srcId="{9EE691B3-CD6B-4CCC-B947-BFFF0DBB740C}" destId="{622586D0-2323-4DAB-8D56-026446076DD2}" srcOrd="4" destOrd="0" presId="urn:microsoft.com/office/officeart/2009/layout/CircleArrowProcess"/>
    <dgm:cxn modelId="{7B344305-11D7-4EB3-B404-9AB266F0EDAB}" type="presParOf" srcId="{622586D0-2323-4DAB-8D56-026446076DD2}" destId="{94B732AB-9902-4600-A1CC-D3AE9AE02645}" srcOrd="0" destOrd="0" presId="urn:microsoft.com/office/officeart/2009/layout/CircleArrowProcess"/>
    <dgm:cxn modelId="{6760E03E-142E-4384-BDD0-529BD9B30D18}" type="presParOf" srcId="{9EE691B3-CD6B-4CCC-B947-BFFF0DBB740C}" destId="{E33C4D57-727A-4BE1-A8BF-CBE0B7095082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291F04-5221-4528-A7D0-78CB237B45C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3EB999-0034-48B8-A926-6C73BD77EBB8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bg1"/>
              </a:solidFill>
              <a:latin typeface="Constantia" panose="02030602050306030303" pitchFamily="18" charset="0"/>
              <a:cs typeface="Times New Roman" pitchFamily="18" charset="0"/>
            </a:rPr>
            <a:t>Результатом применения  в учебно-воспитательном процессе названных педагогических технологий является:</a:t>
          </a:r>
          <a:endParaRPr lang="ru-RU" sz="2000" b="1" dirty="0">
            <a:solidFill>
              <a:schemeClr val="bg1"/>
            </a:solidFill>
            <a:latin typeface="Constantia" panose="02030602050306030303" pitchFamily="18" charset="0"/>
          </a:endParaRPr>
        </a:p>
      </dgm:t>
    </dgm:pt>
    <dgm:pt modelId="{F041C45A-FF4D-480D-B3F9-91F14B274698}" type="parTrans" cxnId="{D4C83955-E153-43A0-99DB-57F65981D546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2CC22D2E-C765-4854-A931-4774E6F502D6}" type="sibTrans" cxnId="{D4C83955-E153-43A0-99DB-57F65981D546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A47B43E8-539C-413E-9319-8EE32378FFF3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Constantia" panose="02030602050306030303" pitchFamily="18" charset="0"/>
              <a:cs typeface="Times New Roman" pitchFamily="18" charset="0"/>
            </a:rPr>
            <a:t>приобретение навыка самостоятельности организовать творческую деятельность</a:t>
          </a:r>
          <a:endParaRPr lang="ru-RU" sz="20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46B0DF30-831F-4772-AD8E-72D215A5F914}" type="parTrans" cxnId="{CE863168-1391-44B9-A9FD-CDF1B34ABA16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C836DA31-643B-464B-994A-3EC0D6FF2B81}" type="sibTrans" cxnId="{CE863168-1391-44B9-A9FD-CDF1B34ABA16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FA2C258F-422B-45BB-89A1-04548EEA57BE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Constantia" panose="02030602050306030303" pitchFamily="18" charset="0"/>
              <a:cs typeface="Times New Roman" pitchFamily="18" charset="0"/>
            </a:rPr>
            <a:t>активизация творческой и познавательной активности  обучающихся</a:t>
          </a:r>
          <a:endParaRPr lang="ru-RU" sz="20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36151D7F-EBD7-4530-8900-48AD8FD3CFA0}" type="parTrans" cxnId="{B043782E-0FC1-4ACD-AFF4-4AB916296322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DFAC5105-8231-452E-AC4D-EFB5ACB4C7EF}" type="sibTrans" cxnId="{B043782E-0FC1-4ACD-AFF4-4AB916296322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9B7C1997-2C05-4C30-85AA-A36F39A816A2}">
      <dgm:prSet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Constantia" panose="02030602050306030303" pitchFamily="18" charset="0"/>
              <a:cs typeface="Times New Roman" pitchFamily="18" charset="0"/>
            </a:rPr>
            <a:t>формирование положительных, личностных качеств обучающихся</a:t>
          </a:r>
          <a:endParaRPr lang="ru-RU" sz="2000" dirty="0">
            <a:solidFill>
              <a:schemeClr val="tx1"/>
            </a:solidFill>
            <a:latin typeface="Constantia" panose="02030602050306030303" pitchFamily="18" charset="0"/>
            <a:cs typeface="Arial" pitchFamily="34" charset="0"/>
          </a:endParaRPr>
        </a:p>
      </dgm:t>
    </dgm:pt>
    <dgm:pt modelId="{BDF94A69-B438-4CD3-8A9D-B8F65DA02B88}" type="parTrans" cxnId="{AE972F33-9B4B-44DE-8123-5FDFB99E0E9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CD183439-BF50-4E3C-A301-9E7FDFA19A3F}" type="sibTrans" cxnId="{AE972F33-9B4B-44DE-8123-5FDFB99E0E9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AA213420-305B-4158-9BA8-FC24909662AD}">
      <dgm:prSet custT="1"/>
      <dgm:spPr/>
      <dgm:t>
        <a:bodyPr/>
        <a:lstStyle/>
        <a:p>
          <a:r>
            <a:rPr lang="ru-RU" sz="2000">
              <a:solidFill>
                <a:schemeClr val="tx1"/>
              </a:solidFill>
              <a:latin typeface="Constantia" panose="02030602050306030303" pitchFamily="18" charset="0"/>
              <a:cs typeface="Times New Roman" pitchFamily="18" charset="0"/>
            </a:rPr>
            <a:t>участие детей в творческих конкурсах, проектах различного уровня, занимая призовые места и становясь победителями</a:t>
          </a:r>
          <a:endParaRPr lang="ru-RU" sz="20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08C94B56-8B12-4FA7-A4C0-1E9BF6E0B3F8}" type="parTrans" cxnId="{A11A350C-82AE-497C-8935-53C68425D3B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65F2A8C6-49E8-471F-B97B-9475254DDFE7}" type="sibTrans" cxnId="{A11A350C-82AE-497C-8935-53C68425D3B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A52188AD-DCF8-43ED-80F8-7969A3003996}" type="pres">
      <dgm:prSet presAssocID="{81291F04-5221-4528-A7D0-78CB237B45C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73686E5-E96D-4336-932C-D01CD2F21477}" type="pres">
      <dgm:prSet presAssocID="{6E3EB999-0034-48B8-A926-6C73BD77EBB8}" presName="root" presStyleCnt="0"/>
      <dgm:spPr/>
    </dgm:pt>
    <dgm:pt modelId="{EF12E907-A6BB-48B3-BADF-0F9B3CC53CBF}" type="pres">
      <dgm:prSet presAssocID="{6E3EB999-0034-48B8-A926-6C73BD77EBB8}" presName="rootComposite" presStyleCnt="0"/>
      <dgm:spPr/>
    </dgm:pt>
    <dgm:pt modelId="{804C62EF-2B90-4CBF-8B0E-C711E489C18E}" type="pres">
      <dgm:prSet presAssocID="{6E3EB999-0034-48B8-A926-6C73BD77EBB8}" presName="rootText" presStyleLbl="node1" presStyleIdx="0" presStyleCnt="1" custScaleX="442811"/>
      <dgm:spPr/>
    </dgm:pt>
    <dgm:pt modelId="{C7E81161-182C-4C4A-BF4B-AF9C0BC6EAD2}" type="pres">
      <dgm:prSet presAssocID="{6E3EB999-0034-48B8-A926-6C73BD77EBB8}" presName="rootConnector" presStyleLbl="node1" presStyleIdx="0" presStyleCnt="1"/>
      <dgm:spPr/>
    </dgm:pt>
    <dgm:pt modelId="{3626EE91-AB72-4C19-B2D1-7EDC529333B4}" type="pres">
      <dgm:prSet presAssocID="{6E3EB999-0034-48B8-A926-6C73BD77EBB8}" presName="childShape" presStyleCnt="0"/>
      <dgm:spPr/>
    </dgm:pt>
    <dgm:pt modelId="{B3EA0A89-E42D-47A5-9C20-7A5800D0369D}" type="pres">
      <dgm:prSet presAssocID="{46B0DF30-831F-4772-AD8E-72D215A5F914}" presName="Name13" presStyleLbl="parChTrans1D2" presStyleIdx="0" presStyleCnt="4" custSzX="902596"/>
      <dgm:spPr/>
    </dgm:pt>
    <dgm:pt modelId="{3DD2AD5F-5FE2-4BBA-B615-7A8921100B89}" type="pres">
      <dgm:prSet presAssocID="{A47B43E8-539C-413E-9319-8EE32378FFF3}" presName="childText" presStyleLbl="bgAcc1" presStyleIdx="0" presStyleCnt="4" custScaleX="450704">
        <dgm:presLayoutVars>
          <dgm:bulletEnabled val="1"/>
        </dgm:presLayoutVars>
      </dgm:prSet>
      <dgm:spPr/>
    </dgm:pt>
    <dgm:pt modelId="{D4A10879-8F93-46AF-9CE4-490E601FB8BD}" type="pres">
      <dgm:prSet presAssocID="{36151D7F-EBD7-4530-8900-48AD8FD3CFA0}" presName="Name13" presStyleLbl="parChTrans1D2" presStyleIdx="1" presStyleCnt="4" custSzX="902596"/>
      <dgm:spPr/>
    </dgm:pt>
    <dgm:pt modelId="{9B0F7DF2-80F6-4C37-A4BD-EDFEFCC743B8}" type="pres">
      <dgm:prSet presAssocID="{FA2C258F-422B-45BB-89A1-04548EEA57BE}" presName="childText" presStyleLbl="bgAcc1" presStyleIdx="1" presStyleCnt="4" custScaleX="450704">
        <dgm:presLayoutVars>
          <dgm:bulletEnabled val="1"/>
        </dgm:presLayoutVars>
      </dgm:prSet>
      <dgm:spPr/>
    </dgm:pt>
    <dgm:pt modelId="{51B19F3E-52A6-4818-AE59-A0A2B05B6F1A}" type="pres">
      <dgm:prSet presAssocID="{BDF94A69-B438-4CD3-8A9D-B8F65DA02B88}" presName="Name13" presStyleLbl="parChTrans1D2" presStyleIdx="2" presStyleCnt="4" custSzX="902596"/>
      <dgm:spPr/>
    </dgm:pt>
    <dgm:pt modelId="{E1155ECC-19F3-4977-8864-5FA0626898FA}" type="pres">
      <dgm:prSet presAssocID="{9B7C1997-2C05-4C30-85AA-A36F39A816A2}" presName="childText" presStyleLbl="bgAcc1" presStyleIdx="2" presStyleCnt="4" custScaleX="450704">
        <dgm:presLayoutVars>
          <dgm:bulletEnabled val="1"/>
        </dgm:presLayoutVars>
      </dgm:prSet>
      <dgm:spPr/>
    </dgm:pt>
    <dgm:pt modelId="{821B0323-ABDA-4E99-AE01-0893FF1FF1D9}" type="pres">
      <dgm:prSet presAssocID="{08C94B56-8B12-4FA7-A4C0-1E9BF6E0B3F8}" presName="Name13" presStyleLbl="parChTrans1D2" presStyleIdx="3" presStyleCnt="4" custSzX="902596"/>
      <dgm:spPr/>
    </dgm:pt>
    <dgm:pt modelId="{622F246C-BE6A-4A65-9D18-C80147C87B9F}" type="pres">
      <dgm:prSet presAssocID="{AA213420-305B-4158-9BA8-FC24909662AD}" presName="childText" presStyleLbl="bgAcc1" presStyleIdx="3" presStyleCnt="4" custScaleX="450704">
        <dgm:presLayoutVars>
          <dgm:bulletEnabled val="1"/>
        </dgm:presLayoutVars>
      </dgm:prSet>
      <dgm:spPr/>
    </dgm:pt>
  </dgm:ptLst>
  <dgm:cxnLst>
    <dgm:cxn modelId="{D5C9AA06-C708-4C9D-AA65-AAFA10047EE7}" type="presOf" srcId="{81291F04-5221-4528-A7D0-78CB237B45CD}" destId="{A52188AD-DCF8-43ED-80F8-7969A3003996}" srcOrd="0" destOrd="0" presId="urn:microsoft.com/office/officeart/2005/8/layout/hierarchy3"/>
    <dgm:cxn modelId="{7D2D6609-1CE8-44E7-86C0-28B106255F44}" type="presOf" srcId="{A47B43E8-539C-413E-9319-8EE32378FFF3}" destId="{3DD2AD5F-5FE2-4BBA-B615-7A8921100B89}" srcOrd="0" destOrd="0" presId="urn:microsoft.com/office/officeart/2005/8/layout/hierarchy3"/>
    <dgm:cxn modelId="{A11A350C-82AE-497C-8935-53C68425D3B9}" srcId="{6E3EB999-0034-48B8-A926-6C73BD77EBB8}" destId="{AA213420-305B-4158-9BA8-FC24909662AD}" srcOrd="3" destOrd="0" parTransId="{08C94B56-8B12-4FA7-A4C0-1E9BF6E0B3F8}" sibTransId="{65F2A8C6-49E8-471F-B97B-9475254DDFE7}"/>
    <dgm:cxn modelId="{ACBD980D-D993-4899-9ABC-A41B38BD60A3}" type="presOf" srcId="{6E3EB999-0034-48B8-A926-6C73BD77EBB8}" destId="{804C62EF-2B90-4CBF-8B0E-C711E489C18E}" srcOrd="0" destOrd="0" presId="urn:microsoft.com/office/officeart/2005/8/layout/hierarchy3"/>
    <dgm:cxn modelId="{B043782E-0FC1-4ACD-AFF4-4AB916296322}" srcId="{6E3EB999-0034-48B8-A926-6C73BD77EBB8}" destId="{FA2C258F-422B-45BB-89A1-04548EEA57BE}" srcOrd="1" destOrd="0" parTransId="{36151D7F-EBD7-4530-8900-48AD8FD3CFA0}" sibTransId="{DFAC5105-8231-452E-AC4D-EFB5ACB4C7EF}"/>
    <dgm:cxn modelId="{AE972F33-9B4B-44DE-8123-5FDFB99E0E99}" srcId="{6E3EB999-0034-48B8-A926-6C73BD77EBB8}" destId="{9B7C1997-2C05-4C30-85AA-A36F39A816A2}" srcOrd="2" destOrd="0" parTransId="{BDF94A69-B438-4CD3-8A9D-B8F65DA02B88}" sibTransId="{CD183439-BF50-4E3C-A301-9E7FDFA19A3F}"/>
    <dgm:cxn modelId="{36778E33-06E4-400D-A1A4-B2E5E4BA35F8}" type="presOf" srcId="{46B0DF30-831F-4772-AD8E-72D215A5F914}" destId="{B3EA0A89-E42D-47A5-9C20-7A5800D0369D}" srcOrd="0" destOrd="0" presId="urn:microsoft.com/office/officeart/2005/8/layout/hierarchy3"/>
    <dgm:cxn modelId="{C4FA3636-AA3D-46DA-91AC-9517A9E8F9B1}" type="presOf" srcId="{BDF94A69-B438-4CD3-8A9D-B8F65DA02B88}" destId="{51B19F3E-52A6-4818-AE59-A0A2B05B6F1A}" srcOrd="0" destOrd="0" presId="urn:microsoft.com/office/officeart/2005/8/layout/hierarchy3"/>
    <dgm:cxn modelId="{E0678736-95D2-425D-888E-D0634FA4C823}" type="presOf" srcId="{9B7C1997-2C05-4C30-85AA-A36F39A816A2}" destId="{E1155ECC-19F3-4977-8864-5FA0626898FA}" srcOrd="0" destOrd="0" presId="urn:microsoft.com/office/officeart/2005/8/layout/hierarchy3"/>
    <dgm:cxn modelId="{953B555F-A708-482B-861C-665143607329}" type="presOf" srcId="{08C94B56-8B12-4FA7-A4C0-1E9BF6E0B3F8}" destId="{821B0323-ABDA-4E99-AE01-0893FF1FF1D9}" srcOrd="0" destOrd="0" presId="urn:microsoft.com/office/officeart/2005/8/layout/hierarchy3"/>
    <dgm:cxn modelId="{A0E22366-B1C3-4216-8B7B-187B99318776}" type="presOf" srcId="{AA213420-305B-4158-9BA8-FC24909662AD}" destId="{622F246C-BE6A-4A65-9D18-C80147C87B9F}" srcOrd="0" destOrd="0" presId="urn:microsoft.com/office/officeart/2005/8/layout/hierarchy3"/>
    <dgm:cxn modelId="{CE863168-1391-44B9-A9FD-CDF1B34ABA16}" srcId="{6E3EB999-0034-48B8-A926-6C73BD77EBB8}" destId="{A47B43E8-539C-413E-9319-8EE32378FFF3}" srcOrd="0" destOrd="0" parTransId="{46B0DF30-831F-4772-AD8E-72D215A5F914}" sibTransId="{C836DA31-643B-464B-994A-3EC0D6FF2B81}"/>
    <dgm:cxn modelId="{D4C83955-E153-43A0-99DB-57F65981D546}" srcId="{81291F04-5221-4528-A7D0-78CB237B45CD}" destId="{6E3EB999-0034-48B8-A926-6C73BD77EBB8}" srcOrd="0" destOrd="0" parTransId="{F041C45A-FF4D-480D-B3F9-91F14B274698}" sibTransId="{2CC22D2E-C765-4854-A931-4774E6F502D6}"/>
    <dgm:cxn modelId="{3F54059B-92A3-4863-BA69-47DE639F750D}" type="presOf" srcId="{36151D7F-EBD7-4530-8900-48AD8FD3CFA0}" destId="{D4A10879-8F93-46AF-9CE4-490E601FB8BD}" srcOrd="0" destOrd="0" presId="urn:microsoft.com/office/officeart/2005/8/layout/hierarchy3"/>
    <dgm:cxn modelId="{0273B3AA-47C8-4355-9852-08073339DD17}" type="presOf" srcId="{6E3EB999-0034-48B8-A926-6C73BD77EBB8}" destId="{C7E81161-182C-4C4A-BF4B-AF9C0BC6EAD2}" srcOrd="1" destOrd="0" presId="urn:microsoft.com/office/officeart/2005/8/layout/hierarchy3"/>
    <dgm:cxn modelId="{B3100DE8-2D84-49C6-9326-4983F7154A28}" type="presOf" srcId="{FA2C258F-422B-45BB-89A1-04548EEA57BE}" destId="{9B0F7DF2-80F6-4C37-A4BD-EDFEFCC743B8}" srcOrd="0" destOrd="0" presId="urn:microsoft.com/office/officeart/2005/8/layout/hierarchy3"/>
    <dgm:cxn modelId="{7DC4F1E1-7E7E-496D-957C-5B2941BABEDD}" type="presParOf" srcId="{A52188AD-DCF8-43ED-80F8-7969A3003996}" destId="{473686E5-E96D-4336-932C-D01CD2F21477}" srcOrd="0" destOrd="0" presId="urn:microsoft.com/office/officeart/2005/8/layout/hierarchy3"/>
    <dgm:cxn modelId="{AE4DC6C8-736E-46A2-90B3-206FBB98A02E}" type="presParOf" srcId="{473686E5-E96D-4336-932C-D01CD2F21477}" destId="{EF12E907-A6BB-48B3-BADF-0F9B3CC53CBF}" srcOrd="0" destOrd="0" presId="urn:microsoft.com/office/officeart/2005/8/layout/hierarchy3"/>
    <dgm:cxn modelId="{CA0F6656-2B5F-47E4-BE02-622E36CBD9B4}" type="presParOf" srcId="{EF12E907-A6BB-48B3-BADF-0F9B3CC53CBF}" destId="{804C62EF-2B90-4CBF-8B0E-C711E489C18E}" srcOrd="0" destOrd="0" presId="urn:microsoft.com/office/officeart/2005/8/layout/hierarchy3"/>
    <dgm:cxn modelId="{B44DFF18-1BFB-49D0-BDC3-1A54497F6B04}" type="presParOf" srcId="{EF12E907-A6BB-48B3-BADF-0F9B3CC53CBF}" destId="{C7E81161-182C-4C4A-BF4B-AF9C0BC6EAD2}" srcOrd="1" destOrd="0" presId="urn:microsoft.com/office/officeart/2005/8/layout/hierarchy3"/>
    <dgm:cxn modelId="{9EB1A87D-97A6-462F-B185-CDBECADED1BF}" type="presParOf" srcId="{473686E5-E96D-4336-932C-D01CD2F21477}" destId="{3626EE91-AB72-4C19-B2D1-7EDC529333B4}" srcOrd="1" destOrd="0" presId="urn:microsoft.com/office/officeart/2005/8/layout/hierarchy3"/>
    <dgm:cxn modelId="{391DAE38-EA78-445B-AE9E-6F1E71600845}" type="presParOf" srcId="{3626EE91-AB72-4C19-B2D1-7EDC529333B4}" destId="{B3EA0A89-E42D-47A5-9C20-7A5800D0369D}" srcOrd="0" destOrd="0" presId="urn:microsoft.com/office/officeart/2005/8/layout/hierarchy3"/>
    <dgm:cxn modelId="{CE19FF58-7939-4984-96F3-D8F4F3590D9B}" type="presParOf" srcId="{3626EE91-AB72-4C19-B2D1-7EDC529333B4}" destId="{3DD2AD5F-5FE2-4BBA-B615-7A8921100B89}" srcOrd="1" destOrd="0" presId="urn:microsoft.com/office/officeart/2005/8/layout/hierarchy3"/>
    <dgm:cxn modelId="{29ADEDD3-B396-4541-B17D-308A1B26FE51}" type="presParOf" srcId="{3626EE91-AB72-4C19-B2D1-7EDC529333B4}" destId="{D4A10879-8F93-46AF-9CE4-490E601FB8BD}" srcOrd="2" destOrd="0" presId="urn:microsoft.com/office/officeart/2005/8/layout/hierarchy3"/>
    <dgm:cxn modelId="{E011B9DD-98A8-4D8D-82B6-378E69E2E17C}" type="presParOf" srcId="{3626EE91-AB72-4C19-B2D1-7EDC529333B4}" destId="{9B0F7DF2-80F6-4C37-A4BD-EDFEFCC743B8}" srcOrd="3" destOrd="0" presId="urn:microsoft.com/office/officeart/2005/8/layout/hierarchy3"/>
    <dgm:cxn modelId="{7A3717EC-615F-4F16-AC7D-F1B2919FEE4A}" type="presParOf" srcId="{3626EE91-AB72-4C19-B2D1-7EDC529333B4}" destId="{51B19F3E-52A6-4818-AE59-A0A2B05B6F1A}" srcOrd="4" destOrd="0" presId="urn:microsoft.com/office/officeart/2005/8/layout/hierarchy3"/>
    <dgm:cxn modelId="{59A9431B-2904-43C3-9239-F706011A020C}" type="presParOf" srcId="{3626EE91-AB72-4C19-B2D1-7EDC529333B4}" destId="{E1155ECC-19F3-4977-8864-5FA0626898FA}" srcOrd="5" destOrd="0" presId="urn:microsoft.com/office/officeart/2005/8/layout/hierarchy3"/>
    <dgm:cxn modelId="{5220B580-A6A5-4EFD-BC95-62642A39538D}" type="presParOf" srcId="{3626EE91-AB72-4C19-B2D1-7EDC529333B4}" destId="{821B0323-ABDA-4E99-AE01-0893FF1FF1D9}" srcOrd="6" destOrd="0" presId="urn:microsoft.com/office/officeart/2005/8/layout/hierarchy3"/>
    <dgm:cxn modelId="{FD3A29F7-9BEE-44F4-A1A9-2ED9E7446FEA}" type="presParOf" srcId="{3626EE91-AB72-4C19-B2D1-7EDC529333B4}" destId="{622F246C-BE6A-4A65-9D18-C80147C87B9F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A6BCCD-292A-46E8-AD64-521FA10C0A43}" type="doc">
      <dgm:prSet loTypeId="urn:microsoft.com/office/officeart/2009/3/layout/FramedTextPicture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24190C9-699B-4B77-9090-5E93153FF276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rPr>
            <a:t>Крепкого здоровья и благополучия и пусть у нас </a:t>
          </a:r>
          <a:r>
            <a:rPr lang="ru-RU" sz="28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rPr>
            <a:t>все получится!</a:t>
          </a:r>
          <a:endParaRPr lang="ru-RU" sz="2800" dirty="0"/>
        </a:p>
      </dgm:t>
    </dgm:pt>
    <dgm:pt modelId="{53B7B316-CF27-4360-BD8B-FE025D25A4D0}" type="parTrans" cxnId="{33E36EDD-596E-4A31-A55B-6DB46804A886}">
      <dgm:prSet/>
      <dgm:spPr/>
      <dgm:t>
        <a:bodyPr/>
        <a:lstStyle/>
        <a:p>
          <a:endParaRPr lang="ru-RU"/>
        </a:p>
      </dgm:t>
    </dgm:pt>
    <dgm:pt modelId="{FDCAD2FC-B68F-46C2-8794-CC2F41B13226}" type="sibTrans" cxnId="{33E36EDD-596E-4A31-A55B-6DB46804A886}">
      <dgm:prSet/>
      <dgm:spPr/>
      <dgm:t>
        <a:bodyPr/>
        <a:lstStyle/>
        <a:p>
          <a:endParaRPr lang="ru-RU"/>
        </a:p>
      </dgm:t>
    </dgm:pt>
    <dgm:pt modelId="{1E04AC30-A458-48A8-A803-142C30C4E6D2}" type="pres">
      <dgm:prSet presAssocID="{28A6BCCD-292A-46E8-AD64-521FA10C0A43}" presName="Name0" presStyleCnt="0">
        <dgm:presLayoutVars>
          <dgm:chMax/>
          <dgm:chPref/>
          <dgm:dir/>
        </dgm:presLayoutVars>
      </dgm:prSet>
      <dgm:spPr/>
    </dgm:pt>
    <dgm:pt modelId="{C521C82F-6F40-473D-9726-4363E7E6DD9E}" type="pres">
      <dgm:prSet presAssocID="{324190C9-699B-4B77-9090-5E93153FF276}" presName="composite" presStyleCnt="0">
        <dgm:presLayoutVars>
          <dgm:chMax/>
          <dgm:chPref/>
        </dgm:presLayoutVars>
      </dgm:prSet>
      <dgm:spPr/>
    </dgm:pt>
    <dgm:pt modelId="{4B8B0F4B-8F80-4788-850C-AAEC0141A914}" type="pres">
      <dgm:prSet presAssocID="{324190C9-699B-4B77-9090-5E93153FF276}" presName="Image" presStyleLbl="bgImgPlace1" presStyleIdx="0" presStyleCnt="1" custScaleX="79412" custScaleY="108480" custLinFactNeighborX="-9907" custLinFactNeighborY="6459"/>
      <dgm:spPr/>
    </dgm:pt>
    <dgm:pt modelId="{F3315F65-8FC1-4A94-9628-70B3851ED690}" type="pres">
      <dgm:prSet presAssocID="{324190C9-699B-4B77-9090-5E93153FF276}" presName="ParentText" presStyleLbl="revTx" presStyleIdx="0" presStyleCnt="1" custLinFactNeighborX="2285" custLinFactNeighborY="-6889">
        <dgm:presLayoutVars>
          <dgm:chMax val="0"/>
          <dgm:chPref val="0"/>
          <dgm:bulletEnabled val="1"/>
        </dgm:presLayoutVars>
      </dgm:prSet>
      <dgm:spPr/>
    </dgm:pt>
    <dgm:pt modelId="{66167D0C-09B4-49BD-926E-EF275F406178}" type="pres">
      <dgm:prSet presAssocID="{324190C9-699B-4B77-9090-5E93153FF276}" presName="tlFrame" presStyleLbl="node1" presStyleIdx="0" presStyleCnt="4"/>
      <dgm:spPr/>
    </dgm:pt>
    <dgm:pt modelId="{F4165E4A-D52F-498D-B349-82695FC4F72E}" type="pres">
      <dgm:prSet presAssocID="{324190C9-699B-4B77-9090-5E93153FF276}" presName="trFrame" presStyleLbl="node1" presStyleIdx="1" presStyleCnt="4"/>
      <dgm:spPr/>
    </dgm:pt>
    <dgm:pt modelId="{96F602C5-1B11-4794-94B6-C518A4BDDDFC}" type="pres">
      <dgm:prSet presAssocID="{324190C9-699B-4B77-9090-5E93153FF276}" presName="blFrame" presStyleLbl="node1" presStyleIdx="2" presStyleCnt="4"/>
      <dgm:spPr/>
    </dgm:pt>
    <dgm:pt modelId="{60113FCA-33FB-44C9-B889-8AE6D48B4F81}" type="pres">
      <dgm:prSet presAssocID="{324190C9-699B-4B77-9090-5E93153FF276}" presName="brFrame" presStyleLbl="node1" presStyleIdx="3" presStyleCnt="4"/>
      <dgm:spPr/>
    </dgm:pt>
  </dgm:ptLst>
  <dgm:cxnLst>
    <dgm:cxn modelId="{5315A63F-03A8-4DE7-8E05-3EA78864907E}" type="presOf" srcId="{324190C9-699B-4B77-9090-5E93153FF276}" destId="{F3315F65-8FC1-4A94-9628-70B3851ED690}" srcOrd="0" destOrd="0" presId="urn:microsoft.com/office/officeart/2009/3/layout/FramedTextPicture"/>
    <dgm:cxn modelId="{8885C384-7EA2-4915-A911-253BA028F7CE}" type="presOf" srcId="{28A6BCCD-292A-46E8-AD64-521FA10C0A43}" destId="{1E04AC30-A458-48A8-A803-142C30C4E6D2}" srcOrd="0" destOrd="0" presId="urn:microsoft.com/office/officeart/2009/3/layout/FramedTextPicture"/>
    <dgm:cxn modelId="{33E36EDD-596E-4A31-A55B-6DB46804A886}" srcId="{28A6BCCD-292A-46E8-AD64-521FA10C0A43}" destId="{324190C9-699B-4B77-9090-5E93153FF276}" srcOrd="0" destOrd="0" parTransId="{53B7B316-CF27-4360-BD8B-FE025D25A4D0}" sibTransId="{FDCAD2FC-B68F-46C2-8794-CC2F41B13226}"/>
    <dgm:cxn modelId="{2CEE500E-9E66-43DB-9505-079C9431DF5F}" type="presParOf" srcId="{1E04AC30-A458-48A8-A803-142C30C4E6D2}" destId="{C521C82F-6F40-473D-9726-4363E7E6DD9E}" srcOrd="0" destOrd="0" presId="urn:microsoft.com/office/officeart/2009/3/layout/FramedTextPicture"/>
    <dgm:cxn modelId="{E4395ED8-C413-4E2A-8D9E-C340D360CDC4}" type="presParOf" srcId="{C521C82F-6F40-473D-9726-4363E7E6DD9E}" destId="{4B8B0F4B-8F80-4788-850C-AAEC0141A914}" srcOrd="0" destOrd="0" presId="urn:microsoft.com/office/officeart/2009/3/layout/FramedTextPicture"/>
    <dgm:cxn modelId="{F05EF3A1-ABC2-4BCA-AE6F-1B95D599A1B1}" type="presParOf" srcId="{C521C82F-6F40-473D-9726-4363E7E6DD9E}" destId="{F3315F65-8FC1-4A94-9628-70B3851ED690}" srcOrd="1" destOrd="0" presId="urn:microsoft.com/office/officeart/2009/3/layout/FramedTextPicture"/>
    <dgm:cxn modelId="{2C86C2DF-2E82-4A2C-938E-FAB599EADCB8}" type="presParOf" srcId="{C521C82F-6F40-473D-9726-4363E7E6DD9E}" destId="{66167D0C-09B4-49BD-926E-EF275F406178}" srcOrd="2" destOrd="0" presId="urn:microsoft.com/office/officeart/2009/3/layout/FramedTextPicture"/>
    <dgm:cxn modelId="{A4D8D900-5348-4BD4-8C70-24B60EB6FF9D}" type="presParOf" srcId="{C521C82F-6F40-473D-9726-4363E7E6DD9E}" destId="{F4165E4A-D52F-498D-B349-82695FC4F72E}" srcOrd="3" destOrd="0" presId="urn:microsoft.com/office/officeart/2009/3/layout/FramedTextPicture"/>
    <dgm:cxn modelId="{8A026409-4DAF-4D4E-9952-BBFD56F0C7DF}" type="presParOf" srcId="{C521C82F-6F40-473D-9726-4363E7E6DD9E}" destId="{96F602C5-1B11-4794-94B6-C518A4BDDDFC}" srcOrd="4" destOrd="0" presId="urn:microsoft.com/office/officeart/2009/3/layout/FramedTextPicture"/>
    <dgm:cxn modelId="{07B6E3AD-5112-4DE2-8AFD-26DA1BADFA13}" type="presParOf" srcId="{C521C82F-6F40-473D-9726-4363E7E6DD9E}" destId="{60113FCA-33FB-44C9-B889-8AE6D48B4F81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F9A45-6DC8-4BC2-BED5-198983E26900}">
      <dsp:nvSpPr>
        <dsp:cNvPr id="0" name=""/>
        <dsp:cNvSpPr/>
      </dsp:nvSpPr>
      <dsp:spPr>
        <a:xfrm rot="5400000">
          <a:off x="643186" y="1522309"/>
          <a:ext cx="1921029" cy="319655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B56E4-EC47-43B6-A936-2BF0046A7F05}">
      <dsp:nvSpPr>
        <dsp:cNvPr id="0" name=""/>
        <dsp:cNvSpPr/>
      </dsp:nvSpPr>
      <dsp:spPr>
        <a:xfrm>
          <a:off x="322519" y="2477388"/>
          <a:ext cx="2885863" cy="2529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>
              <a:latin typeface="Times New Roman" pitchFamily="18" charset="0"/>
              <a:cs typeface="Times New Roman" pitchFamily="18" charset="0"/>
            </a:rPr>
            <a:t>современный  учитель должен создать на уроке условия для исследовательской деятельности , проблемного обучения</a:t>
          </a:r>
          <a:endParaRPr lang="ru-RU" sz="2200" kern="1200" dirty="0"/>
        </a:p>
      </dsp:txBody>
      <dsp:txXfrm>
        <a:off x="322519" y="2477388"/>
        <a:ext cx="2885863" cy="2529628"/>
      </dsp:txXfrm>
    </dsp:sp>
    <dsp:sp modelId="{A40B0916-88D3-469C-BC37-FA02E1659026}">
      <dsp:nvSpPr>
        <dsp:cNvPr id="0" name=""/>
        <dsp:cNvSpPr/>
      </dsp:nvSpPr>
      <dsp:spPr>
        <a:xfrm>
          <a:off x="2663879" y="1286975"/>
          <a:ext cx="544502" cy="54450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AF15C-59CF-4D8C-88C9-FC61BC41FAAF}">
      <dsp:nvSpPr>
        <dsp:cNvPr id="0" name=""/>
        <dsp:cNvSpPr/>
      </dsp:nvSpPr>
      <dsp:spPr>
        <a:xfrm rot="5400000">
          <a:off x="4176047" y="648099"/>
          <a:ext cx="1921029" cy="319655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50EFA-4D94-4C19-BBB7-C32C4508236C}">
      <dsp:nvSpPr>
        <dsp:cNvPr id="0" name=""/>
        <dsp:cNvSpPr/>
      </dsp:nvSpPr>
      <dsp:spPr>
        <a:xfrm>
          <a:off x="3855379" y="1603179"/>
          <a:ext cx="2885863" cy="2529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>
              <a:latin typeface="Times New Roman" pitchFamily="18" charset="0"/>
              <a:cs typeface="Times New Roman" pitchFamily="18" charset="0"/>
            </a:rPr>
            <a:t>ребенок должен быть не зрителем  и слушателем, а активным участником  исследовательской  деятельности на уроке</a:t>
          </a:r>
          <a:endParaRPr lang="ru-RU" sz="2200" kern="1200" dirty="0"/>
        </a:p>
      </dsp:txBody>
      <dsp:txXfrm>
        <a:off x="3855379" y="1603179"/>
        <a:ext cx="2885863" cy="2529628"/>
      </dsp:txXfrm>
    </dsp:sp>
    <dsp:sp modelId="{6CAE7680-0744-4429-9EE3-E9B226112A18}">
      <dsp:nvSpPr>
        <dsp:cNvPr id="0" name=""/>
        <dsp:cNvSpPr/>
      </dsp:nvSpPr>
      <dsp:spPr>
        <a:xfrm>
          <a:off x="6196740" y="412765"/>
          <a:ext cx="544502" cy="54450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4BBEC-BA50-4EFE-A972-1DA379FBAE6A}">
      <dsp:nvSpPr>
        <dsp:cNvPr id="0" name=""/>
        <dsp:cNvSpPr/>
      </dsp:nvSpPr>
      <dsp:spPr>
        <a:xfrm rot="5400000">
          <a:off x="7708907" y="-226110"/>
          <a:ext cx="1921029" cy="3196550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A2AFC-5331-4D31-B9A4-01B59E73B6C9}">
      <dsp:nvSpPr>
        <dsp:cNvPr id="0" name=""/>
        <dsp:cNvSpPr/>
      </dsp:nvSpPr>
      <dsp:spPr>
        <a:xfrm>
          <a:off x="7388240" y="728969"/>
          <a:ext cx="2885863" cy="2529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>
              <a:latin typeface="Times New Roman" pitchFamily="18" charset="0"/>
              <a:cs typeface="Times New Roman" pitchFamily="18" charset="0"/>
            </a:rPr>
            <a:t>такая деятельность в совокупности  дает возможность выйти на высокий уровень </a:t>
          </a:r>
          <a:endParaRPr lang="ru-RU" sz="2200" kern="1200" dirty="0"/>
        </a:p>
      </dsp:txBody>
      <dsp:txXfrm>
        <a:off x="7388240" y="728969"/>
        <a:ext cx="2885863" cy="2529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BA658-C2A3-4C57-BA06-2FC2C5F6D1F3}">
      <dsp:nvSpPr>
        <dsp:cNvPr id="0" name=""/>
        <dsp:cNvSpPr/>
      </dsp:nvSpPr>
      <dsp:spPr>
        <a:xfrm>
          <a:off x="1120967" y="0"/>
          <a:ext cx="6585856" cy="658585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F6F54-4073-4B72-A8D9-9E236917840F}">
      <dsp:nvSpPr>
        <dsp:cNvPr id="0" name=""/>
        <dsp:cNvSpPr/>
      </dsp:nvSpPr>
      <dsp:spPr>
        <a:xfrm>
          <a:off x="4413895" y="662122"/>
          <a:ext cx="4280806" cy="15589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Georgia" panose="02040502050405020303" pitchFamily="18" charset="0"/>
              <a:cs typeface="Times New Roman" pitchFamily="18" charset="0"/>
            </a:rPr>
            <a:t>Моделирующая деятельность                                       </a:t>
          </a:r>
          <a:endParaRPr lang="ru-RU" sz="2400" kern="1200" dirty="0">
            <a:latin typeface="Georgia" panose="02040502050405020303" pitchFamily="18" charset="0"/>
          </a:endParaRPr>
        </a:p>
      </dsp:txBody>
      <dsp:txXfrm>
        <a:off x="4489999" y="738226"/>
        <a:ext cx="4128598" cy="1406787"/>
      </dsp:txXfrm>
    </dsp:sp>
    <dsp:sp modelId="{CA8C25B9-CC98-4538-AA7D-43F3A57C4C78}">
      <dsp:nvSpPr>
        <dsp:cNvPr id="0" name=""/>
        <dsp:cNvSpPr/>
      </dsp:nvSpPr>
      <dsp:spPr>
        <a:xfrm>
          <a:off x="4413895" y="2415992"/>
          <a:ext cx="4280806" cy="15589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Georgia" panose="02040502050405020303" pitchFamily="18" charset="0"/>
              <a:cs typeface="Times New Roman" pitchFamily="18" charset="0"/>
            </a:rPr>
            <a:t>Проблемно – поисковая    деятельность                                        </a:t>
          </a:r>
          <a:endParaRPr lang="ru-RU" sz="2400" kern="1200" dirty="0">
            <a:latin typeface="Georgia" panose="02040502050405020303" pitchFamily="18" charset="0"/>
          </a:endParaRPr>
        </a:p>
      </dsp:txBody>
      <dsp:txXfrm>
        <a:off x="4489999" y="2492096"/>
        <a:ext cx="4128598" cy="1406787"/>
      </dsp:txXfrm>
    </dsp:sp>
    <dsp:sp modelId="{E10D7AE4-BF99-47E1-AE4B-B1EAC71D25A1}">
      <dsp:nvSpPr>
        <dsp:cNvPr id="0" name=""/>
        <dsp:cNvSpPr/>
      </dsp:nvSpPr>
      <dsp:spPr>
        <a:xfrm>
          <a:off x="4413895" y="4169863"/>
          <a:ext cx="4280806" cy="15589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Georgia" panose="02040502050405020303" pitchFamily="18" charset="0"/>
              <a:cs typeface="Times New Roman" pitchFamily="18" charset="0"/>
            </a:rPr>
            <a:t>Дифференцированное</a:t>
          </a:r>
          <a:endParaRPr lang="ru-RU" sz="2400" kern="1200" dirty="0">
            <a:latin typeface="Georgia" panose="02040502050405020303" pitchFamily="18" charset="0"/>
            <a:cs typeface="Arial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Georgia" panose="02040502050405020303" pitchFamily="18" charset="0"/>
              <a:cs typeface="Times New Roman" pitchFamily="18" charset="0"/>
            </a:rPr>
            <a:t>обучение </a:t>
          </a:r>
          <a:endParaRPr lang="ru-RU" sz="2400" kern="1200" dirty="0">
            <a:latin typeface="Georgia" panose="02040502050405020303" pitchFamily="18" charset="0"/>
          </a:endParaRPr>
        </a:p>
      </dsp:txBody>
      <dsp:txXfrm>
        <a:off x="4489999" y="4245967"/>
        <a:ext cx="4128598" cy="14067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C2D5B-E2AC-45B2-976B-5233C379FE85}">
      <dsp:nvSpPr>
        <dsp:cNvPr id="0" name=""/>
        <dsp:cNvSpPr/>
      </dsp:nvSpPr>
      <dsp:spPr>
        <a:xfrm>
          <a:off x="4786298" y="0"/>
          <a:ext cx="3005700" cy="3006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8CB0B7-9458-41AA-84E1-CEA66AA32989}">
      <dsp:nvSpPr>
        <dsp:cNvPr id="0" name=""/>
        <dsp:cNvSpPr/>
      </dsp:nvSpPr>
      <dsp:spPr>
        <a:xfrm>
          <a:off x="4077168" y="1340736"/>
          <a:ext cx="3128353" cy="834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>
              <a:latin typeface="Times New Roman" pitchFamily="18" charset="0"/>
              <a:cs typeface="Times New Roman" pitchFamily="18" charset="0"/>
            </a:rPr>
            <a:t>Информационно – 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sp:txBody>
      <dsp:txXfrm>
        <a:off x="4077168" y="1340736"/>
        <a:ext cx="3128353" cy="834905"/>
      </dsp:txXfrm>
    </dsp:sp>
    <dsp:sp modelId="{CD526E1F-13C1-4099-A015-4DC837B02505}">
      <dsp:nvSpPr>
        <dsp:cNvPr id="0" name=""/>
        <dsp:cNvSpPr/>
      </dsp:nvSpPr>
      <dsp:spPr>
        <a:xfrm>
          <a:off x="3951476" y="1727260"/>
          <a:ext cx="3005700" cy="3006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1D801D-EB0B-4674-9CF5-2BCA500C33FD}">
      <dsp:nvSpPr>
        <dsp:cNvPr id="0" name=""/>
        <dsp:cNvSpPr/>
      </dsp:nvSpPr>
      <dsp:spPr>
        <a:xfrm>
          <a:off x="4636432" y="2841042"/>
          <a:ext cx="2023709" cy="834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latin typeface="Times New Roman" pitchFamily="18" charset="0"/>
              <a:cs typeface="Times New Roman" pitchFamily="18" charset="0"/>
            </a:rPr>
            <a:t>коммуникативные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sp:txBody>
      <dsp:txXfrm>
        <a:off x="4636432" y="2841042"/>
        <a:ext cx="2023709" cy="834905"/>
      </dsp:txXfrm>
    </dsp:sp>
    <dsp:sp modelId="{94B732AB-9902-4600-A1CC-D3AE9AE02645}">
      <dsp:nvSpPr>
        <dsp:cNvPr id="0" name=""/>
        <dsp:cNvSpPr/>
      </dsp:nvSpPr>
      <dsp:spPr>
        <a:xfrm>
          <a:off x="5000225" y="3661217"/>
          <a:ext cx="2582362" cy="258339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3C4D57-727A-4BE1-A8BF-CBE0B7095082}">
      <dsp:nvSpPr>
        <dsp:cNvPr id="0" name=""/>
        <dsp:cNvSpPr/>
      </dsp:nvSpPr>
      <dsp:spPr>
        <a:xfrm>
          <a:off x="5454608" y="4562315"/>
          <a:ext cx="1670209" cy="834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технологии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sp:txBody>
      <dsp:txXfrm>
        <a:off x="5454608" y="4562315"/>
        <a:ext cx="1670209" cy="8349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4C62EF-2B90-4CBF-8B0E-C711E489C18E}">
      <dsp:nvSpPr>
        <dsp:cNvPr id="0" name=""/>
        <dsp:cNvSpPr/>
      </dsp:nvSpPr>
      <dsp:spPr>
        <a:xfrm>
          <a:off x="4274" y="94387"/>
          <a:ext cx="7719512" cy="871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latin typeface="Constantia" panose="02030602050306030303" pitchFamily="18" charset="0"/>
              <a:cs typeface="Times New Roman" pitchFamily="18" charset="0"/>
            </a:rPr>
            <a:t>Результатом применения  в учебно-воспитательном процессе названных педагогических технологий является:</a:t>
          </a:r>
          <a:endParaRPr lang="ru-RU" sz="2000" b="1" kern="1200" dirty="0">
            <a:solidFill>
              <a:schemeClr val="bg1"/>
            </a:solidFill>
            <a:latin typeface="Constantia" panose="02030602050306030303" pitchFamily="18" charset="0"/>
          </a:endParaRPr>
        </a:p>
      </dsp:txBody>
      <dsp:txXfrm>
        <a:off x="29804" y="119917"/>
        <a:ext cx="7668452" cy="820588"/>
      </dsp:txXfrm>
    </dsp:sp>
    <dsp:sp modelId="{B3EA0A89-E42D-47A5-9C20-7A5800D0369D}">
      <dsp:nvSpPr>
        <dsp:cNvPr id="0" name=""/>
        <dsp:cNvSpPr/>
      </dsp:nvSpPr>
      <dsp:spPr>
        <a:xfrm>
          <a:off x="776225" y="966036"/>
          <a:ext cx="771951" cy="653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736"/>
              </a:lnTo>
              <a:lnTo>
                <a:pt x="771951" y="6537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D2AD5F-5FE2-4BBA-B615-7A8921100B89}">
      <dsp:nvSpPr>
        <dsp:cNvPr id="0" name=""/>
        <dsp:cNvSpPr/>
      </dsp:nvSpPr>
      <dsp:spPr>
        <a:xfrm>
          <a:off x="1548177" y="1183948"/>
          <a:ext cx="6285689" cy="871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Constantia" panose="02030602050306030303" pitchFamily="18" charset="0"/>
              <a:cs typeface="Times New Roman" pitchFamily="18" charset="0"/>
            </a:rPr>
            <a:t>приобретение навыка самостоятельности организовать творческую деятельность</a:t>
          </a:r>
          <a:endParaRPr lang="ru-RU" sz="20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1573707" y="1209478"/>
        <a:ext cx="6234629" cy="820588"/>
      </dsp:txXfrm>
    </dsp:sp>
    <dsp:sp modelId="{D4A10879-8F93-46AF-9CE4-490E601FB8BD}">
      <dsp:nvSpPr>
        <dsp:cNvPr id="0" name=""/>
        <dsp:cNvSpPr/>
      </dsp:nvSpPr>
      <dsp:spPr>
        <a:xfrm>
          <a:off x="776225" y="966036"/>
          <a:ext cx="771951" cy="1743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3297"/>
              </a:lnTo>
              <a:lnTo>
                <a:pt x="771951" y="17432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0F7DF2-80F6-4C37-A4BD-EDFEFCC743B8}">
      <dsp:nvSpPr>
        <dsp:cNvPr id="0" name=""/>
        <dsp:cNvSpPr/>
      </dsp:nvSpPr>
      <dsp:spPr>
        <a:xfrm>
          <a:off x="1548177" y="2273509"/>
          <a:ext cx="6285689" cy="871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Constantia" panose="02030602050306030303" pitchFamily="18" charset="0"/>
              <a:cs typeface="Times New Roman" pitchFamily="18" charset="0"/>
            </a:rPr>
            <a:t>активизация творческой и познавательной активности  обучающихся</a:t>
          </a:r>
          <a:endParaRPr lang="ru-RU" sz="20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1573707" y="2299039"/>
        <a:ext cx="6234629" cy="820588"/>
      </dsp:txXfrm>
    </dsp:sp>
    <dsp:sp modelId="{51B19F3E-52A6-4818-AE59-A0A2B05B6F1A}">
      <dsp:nvSpPr>
        <dsp:cNvPr id="0" name=""/>
        <dsp:cNvSpPr/>
      </dsp:nvSpPr>
      <dsp:spPr>
        <a:xfrm>
          <a:off x="776225" y="966036"/>
          <a:ext cx="771951" cy="2832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2858"/>
              </a:lnTo>
              <a:lnTo>
                <a:pt x="771951" y="28328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155ECC-19F3-4977-8864-5FA0626898FA}">
      <dsp:nvSpPr>
        <dsp:cNvPr id="0" name=""/>
        <dsp:cNvSpPr/>
      </dsp:nvSpPr>
      <dsp:spPr>
        <a:xfrm>
          <a:off x="1548177" y="3363070"/>
          <a:ext cx="6285689" cy="871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Constantia" panose="02030602050306030303" pitchFamily="18" charset="0"/>
              <a:cs typeface="Times New Roman" pitchFamily="18" charset="0"/>
            </a:rPr>
            <a:t>формирование положительных, личностных качеств обучающихся</a:t>
          </a:r>
          <a:endParaRPr lang="ru-RU" sz="2000" kern="1200" dirty="0">
            <a:solidFill>
              <a:schemeClr val="tx1"/>
            </a:solidFill>
            <a:latin typeface="Constantia" panose="02030602050306030303" pitchFamily="18" charset="0"/>
            <a:cs typeface="Arial" pitchFamily="34" charset="0"/>
          </a:endParaRPr>
        </a:p>
      </dsp:txBody>
      <dsp:txXfrm>
        <a:off x="1573707" y="3388600"/>
        <a:ext cx="6234629" cy="820588"/>
      </dsp:txXfrm>
    </dsp:sp>
    <dsp:sp modelId="{821B0323-ABDA-4E99-AE01-0893FF1FF1D9}">
      <dsp:nvSpPr>
        <dsp:cNvPr id="0" name=""/>
        <dsp:cNvSpPr/>
      </dsp:nvSpPr>
      <dsp:spPr>
        <a:xfrm>
          <a:off x="776225" y="966036"/>
          <a:ext cx="771951" cy="39224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2419"/>
              </a:lnTo>
              <a:lnTo>
                <a:pt x="771951" y="39224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F246C-BE6A-4A65-9D18-C80147C87B9F}">
      <dsp:nvSpPr>
        <dsp:cNvPr id="0" name=""/>
        <dsp:cNvSpPr/>
      </dsp:nvSpPr>
      <dsp:spPr>
        <a:xfrm>
          <a:off x="1548177" y="4452630"/>
          <a:ext cx="6285689" cy="871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solidFill>
                <a:schemeClr val="tx1"/>
              </a:solidFill>
              <a:latin typeface="Constantia" panose="02030602050306030303" pitchFamily="18" charset="0"/>
              <a:cs typeface="Times New Roman" pitchFamily="18" charset="0"/>
            </a:rPr>
            <a:t>участие детей в творческих конкурсах, проектах различного уровня, занимая призовые места и становясь победителями</a:t>
          </a:r>
          <a:endParaRPr lang="ru-RU" sz="20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1573707" y="4478160"/>
        <a:ext cx="6234629" cy="8205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B0F4B-8F80-4788-850C-AAEC0141A914}">
      <dsp:nvSpPr>
        <dsp:cNvPr id="0" name=""/>
        <dsp:cNvSpPr/>
      </dsp:nvSpPr>
      <dsp:spPr>
        <a:xfrm>
          <a:off x="0" y="167481"/>
          <a:ext cx="3068204" cy="279418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15F65-8FC1-4A94-9628-70B3851ED690}">
      <dsp:nvSpPr>
        <dsp:cNvPr id="0" name=""/>
        <dsp:cNvSpPr/>
      </dsp:nvSpPr>
      <dsp:spPr>
        <a:xfrm>
          <a:off x="4101474" y="2614228"/>
          <a:ext cx="5473843" cy="3381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rPr>
            <a:t>Крепкого здоровья и благополучия и пусть у нас </a:t>
          </a:r>
          <a:r>
            <a:rPr lang="ru-RU" sz="2800" b="1" kern="120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rPr>
            <a:t>все получится!</a:t>
          </a:r>
          <a:endParaRPr lang="ru-RU" sz="2800" kern="1200" dirty="0"/>
        </a:p>
      </dsp:txBody>
      <dsp:txXfrm>
        <a:off x="4101474" y="2614228"/>
        <a:ext cx="5473843" cy="3381096"/>
      </dsp:txXfrm>
    </dsp:sp>
    <dsp:sp modelId="{66167D0C-09B4-49BD-926E-EF275F406178}">
      <dsp:nvSpPr>
        <dsp:cNvPr id="0" name=""/>
        <dsp:cNvSpPr/>
      </dsp:nvSpPr>
      <dsp:spPr>
        <a:xfrm>
          <a:off x="3493440" y="2364610"/>
          <a:ext cx="1314604" cy="1314944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65E4A-D52F-498D-B349-82695FC4F72E}">
      <dsp:nvSpPr>
        <dsp:cNvPr id="0" name=""/>
        <dsp:cNvSpPr/>
      </dsp:nvSpPr>
      <dsp:spPr>
        <a:xfrm rot="5400000">
          <a:off x="8656499" y="2364780"/>
          <a:ext cx="1314944" cy="1314604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602C5-1B11-4794-94B6-C518A4BDDDFC}">
      <dsp:nvSpPr>
        <dsp:cNvPr id="0" name=""/>
        <dsp:cNvSpPr/>
      </dsp:nvSpPr>
      <dsp:spPr>
        <a:xfrm rot="16200000">
          <a:off x="3493270" y="5396677"/>
          <a:ext cx="1314944" cy="1314604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13FCA-33FB-44C9-B889-8AE6D48B4F81}">
      <dsp:nvSpPr>
        <dsp:cNvPr id="0" name=""/>
        <dsp:cNvSpPr/>
      </dsp:nvSpPr>
      <dsp:spPr>
        <a:xfrm rot="10800000">
          <a:off x="8656669" y="5396507"/>
          <a:ext cx="1314604" cy="1314944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5F08261-C747-42AF-A2D7-BD4042EAE4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2A281E-FF2A-421B-8794-7B36AD4721A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AAF2255-8CA4-479D-B26A-9FDA2E97D3DC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0F034C4A-6A6A-442C-8FD4-B67ED8CD71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CAEEEE72-DFCE-4415-B906-9B2BC9D58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0D0049-740A-4727-9358-53C28957D2B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02A6A-FCED-421F-AE59-7C6423F1F9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4E77E6-BFED-4874-BB2B-03B4C019FD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>
            <a:extLst>
              <a:ext uri="{FF2B5EF4-FFF2-40B4-BE49-F238E27FC236}">
                <a16:creationId xmlns:a16="http://schemas.microsoft.com/office/drawing/2014/main" id="{F84D857C-A866-4C8F-A552-82BD82403B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900" y="741363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>
            <a:extLst>
              <a:ext uri="{FF2B5EF4-FFF2-40B4-BE49-F238E27FC236}">
                <a16:creationId xmlns:a16="http://schemas.microsoft.com/office/drawing/2014/main" id="{6B73AD90-9EA1-4AB9-91DA-E2837B856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29700" name="Номер слайда 3">
            <a:extLst>
              <a:ext uri="{FF2B5EF4-FFF2-40B4-BE49-F238E27FC236}">
                <a16:creationId xmlns:a16="http://schemas.microsoft.com/office/drawing/2014/main" id="{56F95F0A-6D63-4843-8D7E-5861073DA2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E9F245-1BF2-4C95-9B7F-9948D6B9DF62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50078B-518A-441E-9F24-2D61E7A0C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DABBC-1D49-4621-9628-71346AEA2D9E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59BC0B-7E95-4CEC-A8E0-AC385D27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8946F7-A0D4-4BA8-96AD-0B8CCF0C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176AC-B469-4896-BCA0-F4A5ABBC5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7985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651897-C9B6-4345-9924-E9B533A21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8E334-5A9E-4020-9D91-4FAEA842ACF0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F13CEC-44E0-4944-9D0B-846251692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E974BC-4431-49F1-92C9-7BDCB060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261BA-1CFF-44BE-8278-8A947EF303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99606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23D175-55AC-4522-A072-27524DAEE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F6D68-1123-4F4E-B8B5-F01D00EDCA6B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38CC1A-C07E-4DBD-A768-C3DE7C34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DD3F6C-B4CB-456E-9CC0-85E0B54C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5E396-21E1-4AF6-B5CC-50992BFB72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1433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E420E-78D5-4A68-AE22-9ED767202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A73D7-ED45-4974-B111-4706ADD53542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BACCF-10C8-454B-A36B-9D1C096F4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EA1A2D-B18D-4F9E-9A0C-A17BB57C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08AAC-80EA-4938-951D-F064DF2AD3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56510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4C514-0518-4688-A8DF-E8E41EED5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37BCE-5B54-4C6F-9F31-31D3EB1DF6FF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30CAF0-F9C4-4874-BCFD-96ABBEB1C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26CE38-5B6B-4799-847B-B0F69198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A17D4-48BC-4E16-948C-6AC932887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39365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290D03C-F912-427F-BA64-9381D6BB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7F0F6-E9D6-4BA2-B151-5C1A626A9E4F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DA4FC18-3DE1-4F1F-9E16-0E89905A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A22C69B-965C-4440-A32A-4BD375D5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DC256-93A1-467F-82A7-0BB9A58EA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61559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C5484A6C-FA43-4828-9AE6-5A74A1A53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E8A75-C6A0-458C-AADA-34D0F899B2DE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B10410F-7670-478E-B0A9-B07FE252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CE43D9F3-7881-4441-B8BE-C948F2AB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71138-CF0E-4132-83E1-10762B07B3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5335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FC39EA31-D688-451F-A7F9-9D7737CA2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A180A-56A9-473E-9FA7-A980FF064292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71AFACD7-0E78-44CC-8568-37D965CC3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D910CA0-9EA0-4D66-A417-37D36590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503CE-7D81-4F8E-BD4F-9603F74C4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7265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2F8F8205-FBD8-4EF5-8F0E-7BB0BFB82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F6CC2-9590-4E4A-B5CE-ABEEC57DC56E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9D9D56F9-C5C6-46FE-927A-88E142C8A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D066D76-5E17-4EE4-AF06-1A8462EFE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63370-11D4-45B0-98FF-5D5C1FB7E0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8792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8AEA5CE-90C8-4213-BD21-76F4DE71E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38685-2FC9-4489-B06C-4096BEFCF3EC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E19E731-1B1E-4C56-97FD-F8704A7CB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B4794A3-C272-4F22-9E4B-32AF472C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B08CE-E018-4DB7-A37C-6A42AD001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55314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47EC407-C1A5-4F57-B6C1-B5C1E3350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BDF12-86BA-4D5D-AFD6-6D8DDAF93AE5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D61E810-6D34-4EED-A4A8-6E6C34A84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7CBB69D-34FA-4CA6-A950-E13D36C0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09A14-E8EC-4D7F-9620-FD0BED8DA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7180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E9D12537-67A8-45F4-9061-5184430D8C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86DF2E1A-5ED4-4EB2-BCB7-6A35B42AA4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3FB140-BB4F-4E1E-B971-27AEAD7FF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3DEFD1-DD24-4FFC-B431-EE45654BF461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6E2554-258F-42D2-A0A1-E0A2F9F8F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DDBACC-C8A4-4527-AF2B-227714F0F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3909FF-C602-4394-8874-0D3EDEDBC2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origami-banner-1.png">
            <a:extLst>
              <a:ext uri="{FF2B5EF4-FFF2-40B4-BE49-F238E27FC236}">
                <a16:creationId xmlns:a16="http://schemas.microsoft.com/office/drawing/2014/main" id="{993316F0-AD3F-41C3-8E28-5AD632F18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93880"/>
            <a:ext cx="7195456" cy="4564889"/>
          </a:xfrm>
          <a:prstGeom prst="rect">
            <a:avLst/>
          </a:prstGeom>
        </p:spPr>
      </p:pic>
      <p:pic>
        <p:nvPicPr>
          <p:cNvPr id="3075" name="Picture 3" descr="https://i.ebayimg.com/images/g/7U0AAOSwHK1f3Vj9/s-l1600.jpg">
            <a:extLst>
              <a:ext uri="{FF2B5EF4-FFF2-40B4-BE49-F238E27FC236}">
                <a16:creationId xmlns:a16="http://schemas.microsoft.com/office/drawing/2014/main" id="{EB68A00C-6254-44A1-A1BA-F37C939E2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3165" b="25000"/>
          <a:stretch>
            <a:fillRect/>
          </a:stretch>
        </p:blipFill>
        <p:spPr bwMode="auto">
          <a:xfrm>
            <a:off x="7388225" y="706438"/>
            <a:ext cx="4684713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" name="Rectangle 1">
            <a:extLst>
              <a:ext uri="{FF2B5EF4-FFF2-40B4-BE49-F238E27FC236}">
                <a16:creationId xmlns:a16="http://schemas.microsoft.com/office/drawing/2014/main" id="{033F37D0-C8F8-4847-B90B-425868878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43500"/>
            <a:ext cx="12192000" cy="1446213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2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    Хочу поделиться с Вами опытом работы и рассказать о тех современных </a:t>
            </a:r>
          </a:p>
          <a:p>
            <a:pPr algn="ctr" eaLnBrk="1" hangingPunct="1">
              <a:defRPr/>
            </a:pPr>
            <a:r>
              <a:rPr lang="ru-RU" sz="22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педагогических технологиях, инструментах и методах деятельности, </a:t>
            </a:r>
          </a:p>
          <a:p>
            <a:pPr algn="ctr" eaLnBrk="1" hangingPunct="1">
              <a:defRPr/>
            </a:pPr>
            <a:r>
              <a:rPr lang="ru-RU" sz="22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которые помогают педагогам  нашей школы  достигать планируемых </a:t>
            </a:r>
          </a:p>
          <a:p>
            <a:pPr algn="ctr">
              <a:defRPr/>
            </a:pPr>
            <a:r>
              <a:rPr lang="ru-RU" sz="22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 результатов  при реализации программ начального общего образования</a:t>
            </a:r>
          </a:p>
        </p:txBody>
      </p:sp>
      <p:sp>
        <p:nvSpPr>
          <p:cNvPr id="3077" name="Прямоугольник 1">
            <a:extLst>
              <a:ext uri="{FF2B5EF4-FFF2-40B4-BE49-F238E27FC236}">
                <a16:creationId xmlns:a16="http://schemas.microsoft.com/office/drawing/2014/main" id="{22A1FA0E-EBC7-4C2A-B3E6-5F31B79C6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905000"/>
            <a:ext cx="6096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«Использование современных образовательных технологий  в деятельности педагогов общеобразовательного учреждения»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B9DFD1-6EE6-4E49-9B7B-219BC2BE2204}"/>
              </a:ext>
            </a:extLst>
          </p:cNvPr>
          <p:cNvSpPr/>
          <p:nvPr/>
        </p:nvSpPr>
        <p:spPr>
          <a:xfrm>
            <a:off x="0" y="230188"/>
            <a:ext cx="574833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ГОСУДАРСТВЕННОЕ БЮДЖЕТНОЕ ОБЩЕОБРАЗОВАТЕЛЬНОЕ УЧРЕЖДЕНИЕ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«ЦЕНТР ОБРАЗОВАНИЯ «ЭРУДИТ»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5D43F59-7AF4-4FF6-8A54-8A434C2D1204}"/>
              </a:ext>
            </a:extLst>
          </p:cNvPr>
          <p:cNvSpPr/>
          <p:nvPr/>
        </p:nvSpPr>
        <p:spPr>
          <a:xfrm>
            <a:off x="9106691" y="63047"/>
            <a:ext cx="346015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noProof="1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 pitchFamily="18" charset="0"/>
                <a:cs typeface="Times New Roman" panose="02020603050405020304" pitchFamily="18" charset="0"/>
              </a:rPr>
              <a:t>27.08.2021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9B03A6-6E33-417D-A849-4EAA22E53EF8}"/>
              </a:ext>
            </a:extLst>
          </p:cNvPr>
          <p:cNvSpPr txBox="1"/>
          <p:nvPr/>
        </p:nvSpPr>
        <p:spPr>
          <a:xfrm>
            <a:off x="1881699" y="188641"/>
            <a:ext cx="842860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Здоровьесберегающие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 технологии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604F32-60D4-4A7C-B83D-264E2C1C82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468" t="18776" r="6556" b="3456"/>
          <a:stretch/>
        </p:blipFill>
        <p:spPr>
          <a:xfrm>
            <a:off x="427215" y="891937"/>
            <a:ext cx="3960440" cy="2759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561408-00E3-4013-A8A9-E8746AC418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0824" b="12195"/>
          <a:stretch/>
        </p:blipFill>
        <p:spPr>
          <a:xfrm>
            <a:off x="7520298" y="692696"/>
            <a:ext cx="396044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EB499E-E387-4FD5-882D-125210AD89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04345" y="3760291"/>
            <a:ext cx="396044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0A0644-548F-4E23-9D55-F2DC4A9EDA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4465" y="4203873"/>
            <a:ext cx="3482407" cy="2369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6A36B2-4CA5-4368-A758-9319948F6E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2341"/>
          <a:stretch/>
        </p:blipFill>
        <p:spPr>
          <a:xfrm>
            <a:off x="3606503" y="3760291"/>
            <a:ext cx="4328211" cy="28892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63E899-29F5-4FFB-AE1E-FA218FA4EE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3251" r="26796"/>
          <a:stretch/>
        </p:blipFill>
        <p:spPr>
          <a:xfrm>
            <a:off x="5194852" y="834972"/>
            <a:ext cx="1518249" cy="23707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2" descr="vertical-banner-png.png">
            <a:extLst>
              <a:ext uri="{FF2B5EF4-FFF2-40B4-BE49-F238E27FC236}">
                <a16:creationId xmlns:a16="http://schemas.microsoft.com/office/drawing/2014/main" id="{FB440986-5235-4EF1-9B79-EF550F1F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344488"/>
            <a:ext cx="4710112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20" descr="clipart-bow-corner-16.png">
            <a:extLst>
              <a:ext uri="{FF2B5EF4-FFF2-40B4-BE49-F238E27FC236}">
                <a16:creationId xmlns:a16="http://schemas.microsoft.com/office/drawing/2014/main" id="{A7B6FBA1-7B5F-42FE-9669-6DF38CA8C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5445125"/>
            <a:ext cx="2735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DF472DBD-D314-4007-B41E-934083A36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70" y="1490008"/>
            <a:ext cx="10912415" cy="1938992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46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Дети проявляют особый интерес  к проектной исследовательской деятельности.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Суть данной технологии - проведение обучающимися самостоятельных мини - исследований.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Данная технология подразумевает триаду действий: замысел, реализация – продукт.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Обучающиеся приобретают знания из разных источников, учатся их добывать и пользоваться, развивают исследовательские умения  и системное мышление, учиться  прогнозировать, анализировать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9" name="Picture 2" descr="https://avatars.mds.yandex.net/get-zen_doc/4423710/pub_609e207997f8cf1e77187abb_609e21a9f0f5e96e9bc3780d/scale_1200">
            <a:extLst>
              <a:ext uri="{FF2B5EF4-FFF2-40B4-BE49-F238E27FC236}">
                <a16:creationId xmlns:a16="http://schemas.microsoft.com/office/drawing/2014/main" id="{075729A9-18E9-425A-B0F2-0EE0D4942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4942"/>
          <a:stretch>
            <a:fillRect/>
          </a:stretch>
        </p:blipFill>
        <p:spPr bwMode="auto">
          <a:xfrm>
            <a:off x="3810000" y="3773488"/>
            <a:ext cx="45720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Прямоугольник 10">
            <a:extLst>
              <a:ext uri="{FF2B5EF4-FFF2-40B4-BE49-F238E27FC236}">
                <a16:creationId xmlns:a16="http://schemas.microsoft.com/office/drawing/2014/main" id="{DA33FD20-EDD9-4701-A7E3-9BBBCC2DA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415925"/>
            <a:ext cx="2568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технология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8CA93A4B-0E5D-413C-88AA-61F004A5A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963"/>
            <a:ext cx="12192000" cy="646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Наиболее интересные проекты: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05a3d9f5-7387-4b78-9fa9-b65fc9b64bb8">
            <a:extLst>
              <a:ext uri="{FF2B5EF4-FFF2-40B4-BE49-F238E27FC236}">
                <a16:creationId xmlns:a16="http://schemas.microsoft.com/office/drawing/2014/main" id="{3AEC84DE-D15D-4FE5-8997-5AAF67D6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3" y="1251992"/>
            <a:ext cx="3683159" cy="36831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ffed56a-6c77-4457-bf80-34ea093ee5a0">
            <a:extLst>
              <a:ext uri="{FF2B5EF4-FFF2-40B4-BE49-F238E27FC236}">
                <a16:creationId xmlns:a16="http://schemas.microsoft.com/office/drawing/2014/main" id="{49029A33-405E-43FE-B4E3-93A1E7027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18" y="1258956"/>
            <a:ext cx="3316627" cy="33166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fd640011-35e2-43b9-aa8f-a896d5ebda7c">
            <a:extLst>
              <a:ext uri="{FF2B5EF4-FFF2-40B4-BE49-F238E27FC236}">
                <a16:creationId xmlns:a16="http://schemas.microsoft.com/office/drawing/2014/main" id="{835CAB1F-B251-4AE5-A9E1-3319CC212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451" y="1224338"/>
            <a:ext cx="3351245" cy="3351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104a06d8-00bc-4399-a5c4-c8203a15b03f">
            <a:extLst>
              <a:ext uri="{FF2B5EF4-FFF2-40B4-BE49-F238E27FC236}">
                <a16:creationId xmlns:a16="http://schemas.microsoft.com/office/drawing/2014/main" id="{FFD3CED8-D389-4F36-AE7E-3B6336AE1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5"/>
          <a:stretch/>
        </p:blipFill>
        <p:spPr bwMode="auto">
          <a:xfrm>
            <a:off x="1892252" y="3768622"/>
            <a:ext cx="4062233" cy="28287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WhatsApp Image 2021-06-22 at 23.28.43.jpeg">
            <a:extLst>
              <a:ext uri="{FF2B5EF4-FFF2-40B4-BE49-F238E27FC236}">
                <a16:creationId xmlns:a16="http://schemas.microsoft.com/office/drawing/2014/main" id="{51995371-B145-41A9-AB0F-E1ADEBD05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95" y="3408004"/>
            <a:ext cx="3189348" cy="31893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671819F2-D864-4383-98D6-9A8C1D33B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1732" y="348752"/>
            <a:ext cx="9055426" cy="6084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https://ctrigo.ru/pic/full_1615549774.png">
            <a:extLst>
              <a:ext uri="{FF2B5EF4-FFF2-40B4-BE49-F238E27FC236}">
                <a16:creationId xmlns:a16="http://schemas.microsoft.com/office/drawing/2014/main" id="{200DAFE1-D085-426E-92BD-96DEFE54D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03" y="-119742"/>
            <a:ext cx="3156858" cy="29703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8" descr="https://img.freepik.com/free-vector/cartoon-little-happy-children-with-numbers_29190-5830.jpg?size=626&amp;ext=jpg">
            <a:extLst>
              <a:ext uri="{FF2B5EF4-FFF2-40B4-BE49-F238E27FC236}">
                <a16:creationId xmlns:a16="http://schemas.microsoft.com/office/drawing/2014/main" id="{71960877-6423-450B-B56D-EE444CE33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3663">
            <a:off x="-211138" y="4373563"/>
            <a:ext cx="3108326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WhatsApp Image 2021-06-22 at 14.27.55.jpeg">
            <a:extLst>
              <a:ext uri="{FF2B5EF4-FFF2-40B4-BE49-F238E27FC236}">
                <a16:creationId xmlns:a16="http://schemas.microsoft.com/office/drawing/2014/main" id="{AD1A51B6-1E19-4DEB-89F9-82DC1CDE778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4" t="11833" r="14638" b="-1093"/>
          <a:stretch/>
        </p:blipFill>
        <p:spPr bwMode="auto">
          <a:xfrm>
            <a:off x="6749143" y="2536371"/>
            <a:ext cx="4996543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3" descr="C:\Users\Пользователь\Desktop\WhatsApp Image 2021-06-22 at 20.12.02.jpeg">
            <a:extLst>
              <a:ext uri="{FF2B5EF4-FFF2-40B4-BE49-F238E27FC236}">
                <a16:creationId xmlns:a16="http://schemas.microsoft.com/office/drawing/2014/main" id="{7B3BC748-C316-4391-8494-9E246E3BB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7165" r="24429"/>
          <a:stretch/>
        </p:blipFill>
        <p:spPr bwMode="auto">
          <a:xfrm>
            <a:off x="504191" y="1096239"/>
            <a:ext cx="1926771" cy="54726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Пользователь\Desktop\WhatsApp Image 2021-06-22 at 20.12.02 (1).jpeg">
            <a:extLst>
              <a:ext uri="{FF2B5EF4-FFF2-40B4-BE49-F238E27FC236}">
                <a16:creationId xmlns:a16="http://schemas.microsoft.com/office/drawing/2014/main" id="{1D663206-C1E3-4212-907A-92400684E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9479" r="2499" b="8444"/>
          <a:stretch/>
        </p:blipFill>
        <p:spPr bwMode="auto">
          <a:xfrm>
            <a:off x="2815409" y="1438821"/>
            <a:ext cx="3826271" cy="49029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2A3B16-F2B7-462A-831D-C551E807ED7B}"/>
              </a:ext>
            </a:extLst>
          </p:cNvPr>
          <p:cNvSpPr/>
          <p:nvPr/>
        </p:nvSpPr>
        <p:spPr>
          <a:xfrm>
            <a:off x="-446088" y="355600"/>
            <a:ext cx="12192001" cy="9540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ru-RU" altLang="ru-RU" sz="2800" b="1" i="1">
                <a:solidFill>
                  <a:srgbClr val="2F559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Республиканский конкурс молодых исследователей «Ступень в науку»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F991B1F-59E4-4738-924C-1718F3D40897}"/>
              </a:ext>
            </a:extLst>
          </p:cNvPr>
          <p:cNvGraphicFramePr/>
          <p:nvPr/>
        </p:nvGraphicFramePr>
        <p:xfrm>
          <a:off x="4209365" y="200835"/>
          <a:ext cx="11801415" cy="6244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1" name="Рисунок 12" descr="vertical-banner-png.png">
            <a:extLst>
              <a:ext uri="{FF2B5EF4-FFF2-40B4-BE49-F238E27FC236}">
                <a16:creationId xmlns:a16="http://schemas.microsoft.com/office/drawing/2014/main" id="{B39B00FD-9A69-4099-992E-804B92C8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4450"/>
            <a:ext cx="668338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20" descr="clipart-bow-corner-16.png">
            <a:extLst>
              <a:ext uri="{FF2B5EF4-FFF2-40B4-BE49-F238E27FC236}">
                <a16:creationId xmlns:a16="http://schemas.microsoft.com/office/drawing/2014/main" id="{3D20AE97-12CA-4131-BE11-27E2FAB1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5445125"/>
            <a:ext cx="2735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 descr="http://martisha.ortox.ru/files/2020/06/mdRjKOLkmt8.jpg">
            <a:extLst>
              <a:ext uri="{FF2B5EF4-FFF2-40B4-BE49-F238E27FC236}">
                <a16:creationId xmlns:a16="http://schemas.microsoft.com/office/drawing/2014/main" id="{FDDBF8B9-846F-479A-8B1D-475BBB67B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7"/>
          <a:stretch>
            <a:fillRect/>
          </a:stretch>
        </p:blipFill>
        <p:spPr bwMode="auto">
          <a:xfrm>
            <a:off x="5748338" y="2241550"/>
            <a:ext cx="29368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E91DC3-F07C-4EE1-A475-06CBFB984C3E}"/>
              </a:ext>
            </a:extLst>
          </p:cNvPr>
          <p:cNvSpPr/>
          <p:nvPr/>
        </p:nvSpPr>
        <p:spPr>
          <a:xfrm>
            <a:off x="514350" y="1793875"/>
            <a:ext cx="7296150" cy="361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Формы проведения мероприятий: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мультимедийные презентации;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изучение нового материала на уроке;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предметные олимпиады;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онлайн конкурсы.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Результат применения: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подбор готовых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медиарессурсов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создание новых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медиапродуктов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фотоотчеты, презентации, видеоролики, сообщения, проекты.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25174C-7103-4155-A029-016484BDE562}"/>
              </a:ext>
            </a:extLst>
          </p:cNvPr>
          <p:cNvSpPr/>
          <p:nvPr/>
        </p:nvSpPr>
        <p:spPr>
          <a:xfrm>
            <a:off x="881063" y="293688"/>
            <a:ext cx="8045450" cy="1570037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Применение ИКТ технологии помогает учителю, облегчает его работу при объяснении нового материала, систематизации и обобщении  опыта, повышая эффективность воздействия на обучающихся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29AD61-7ACF-42A4-B610-D6DDD506AB91}"/>
              </a:ext>
            </a:extLst>
          </p:cNvPr>
          <p:cNvSpPr/>
          <p:nvPr/>
        </p:nvSpPr>
        <p:spPr>
          <a:xfrm>
            <a:off x="2338388" y="5888038"/>
            <a:ext cx="71532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Преподаватели используют ИКТ  технологии при проведении уроков  и мероприятий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907E74A7-538A-4926-B253-46A80BFF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7338"/>
            <a:ext cx="12192000" cy="1200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Технология КТД (коллективные творческие дела)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Главное в реализации КТД технологии – это позитивный настрой и активность детей т.е. добровольное участие  в едином деле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4930B438-0CD3-4EF2-AA28-9C0E59ABF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2880" r="27804"/>
          <a:stretch/>
        </p:blipFill>
        <p:spPr bwMode="auto">
          <a:xfrm>
            <a:off x="4149324" y="1765022"/>
            <a:ext cx="2660072" cy="2700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82071A1F-21B1-4743-ACC9-13D956EBA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9396" y="2263981"/>
            <a:ext cx="5168908" cy="351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61F124B-62A8-4E0E-B21F-75F09962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03" y="1766697"/>
            <a:ext cx="3170130" cy="3803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D82839-AEF7-4BBD-9B13-2DA71E0F9323}"/>
              </a:ext>
            </a:extLst>
          </p:cNvPr>
          <p:cNvSpPr/>
          <p:nvPr/>
        </p:nvSpPr>
        <p:spPr>
          <a:xfrm>
            <a:off x="344488" y="5849938"/>
            <a:ext cx="11503025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Педагогами и воспитателями школы систематически проводятся интеллектуальные КТД (Что? Где? Когда?), «</a:t>
            </a:r>
            <a:r>
              <a:rPr lang="ru-RU" sz="2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Зондаби</a:t>
            </a:r>
            <a:r>
              <a:rPr lang="ru-RU" sz="2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«Никогда не поздно поумнеть», «Познай себя») </a:t>
            </a:r>
            <a:endParaRPr lang="ru-RU" sz="2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1B4222-FAFA-47C6-9C39-BF75A1C2A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0428" y="1035746"/>
            <a:ext cx="2952328" cy="165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29697" name="Rectangle 1">
            <a:extLst>
              <a:ext uri="{FF2B5EF4-FFF2-40B4-BE49-F238E27FC236}">
                <a16:creationId xmlns:a16="http://schemas.microsoft.com/office/drawing/2014/main" id="{33783DFB-7EED-4EBA-8DF3-42BE956FB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7038"/>
            <a:ext cx="12192000" cy="5222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Художественные КТД – участие и проведение общешкольных мероприятий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C6946964-3FBE-436E-B821-9FA939495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31579"/>
          <a:stretch>
            <a:fillRect/>
          </a:stretch>
        </p:blipFill>
        <p:spPr bwMode="auto">
          <a:xfrm>
            <a:off x="0" y="3101585"/>
            <a:ext cx="5602733" cy="25418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CD43C5F-9017-4499-A79B-1511CC3D9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26071"/>
          <a:stretch/>
        </p:blipFill>
        <p:spPr bwMode="auto">
          <a:xfrm>
            <a:off x="8264793" y="2166257"/>
            <a:ext cx="4426029" cy="2206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0E9DBAC9-AE1A-44C0-9A3A-7A9FAB416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15178"/>
          <a:stretch/>
        </p:blipFill>
        <p:spPr bwMode="auto">
          <a:xfrm>
            <a:off x="5133388" y="3743698"/>
            <a:ext cx="6027450" cy="28630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8529573-952A-4C4E-900B-9CC96B2A3127}"/>
              </a:ext>
            </a:extLst>
          </p:cNvPr>
          <p:cNvSpPr/>
          <p:nvPr/>
        </p:nvSpPr>
        <p:spPr>
          <a:xfrm>
            <a:off x="0" y="1162050"/>
            <a:ext cx="12301538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«Посвящение в гимназисты»,</a:t>
            </a:r>
          </a:p>
          <a:p>
            <a:pPr lvl="1" eaLnBrk="1" hangingPunct="1">
              <a:defRPr/>
            </a:pPr>
            <a:r>
              <a:rPr lang="ru-RU" sz="2400" b="1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		«День учителя», </a:t>
            </a:r>
          </a:p>
          <a:p>
            <a:pPr lvl="3" eaLnBrk="1" hangingPunct="1">
              <a:defRPr/>
            </a:pPr>
            <a:r>
              <a:rPr lang="ru-RU" sz="2400" b="1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«Весенняя капель», </a:t>
            </a:r>
          </a:p>
          <a:p>
            <a:pPr eaLnBrk="1" hangingPunct="1">
              <a:defRPr/>
            </a:pPr>
            <a:r>
              <a:rPr lang="ru-RU" sz="2400" b="1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	«День матери»,</a:t>
            </a:r>
          </a:p>
          <a:p>
            <a:pPr eaLnBrk="1" hangingPunct="1">
              <a:defRPr/>
            </a:pPr>
            <a:r>
              <a:rPr lang="ru-RU" sz="2400" b="1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						«День смеха» </a:t>
            </a: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567576C5-0B4C-4EAD-9424-3909483A7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6888"/>
            <a:ext cx="12192000" cy="9540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Трудовые КПД: генеральная уборка класса, школьного спортивного поля, субботники, дежурство по школьной столовой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3">
            <a:extLst>
              <a:ext uri="{FF2B5EF4-FFF2-40B4-BE49-F238E27FC236}">
                <a16:creationId xmlns:a16="http://schemas.microsoft.com/office/drawing/2014/main" id="{114022C2-71E6-4599-B92E-A18746897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53" t="30850" r="-353" b="2720"/>
          <a:stretch/>
        </p:blipFill>
        <p:spPr bwMode="auto">
          <a:xfrm>
            <a:off x="269158" y="1909482"/>
            <a:ext cx="5073146" cy="30659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72C75883-F466-4E32-A513-46F1C284B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18929"/>
          <a:stretch/>
        </p:blipFill>
        <p:spPr bwMode="auto">
          <a:xfrm>
            <a:off x="2294995" y="4219650"/>
            <a:ext cx="4189774" cy="23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DC398F6B-5DF7-42B0-89F3-AA9D5E1C4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3514"/>
          <a:stretch>
            <a:fillRect/>
          </a:stretch>
        </p:blipFill>
        <p:spPr bwMode="auto">
          <a:xfrm>
            <a:off x="6722077" y="1719281"/>
            <a:ext cx="4430016" cy="31144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28">
            <a:extLst>
              <a:ext uri="{FF2B5EF4-FFF2-40B4-BE49-F238E27FC236}">
                <a16:creationId xmlns:a16="http://schemas.microsoft.com/office/drawing/2014/main" id="{5A0324C3-1930-4F84-9F9C-35BF19FE0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2462" b="16669"/>
          <a:stretch/>
        </p:blipFill>
        <p:spPr bwMode="auto">
          <a:xfrm>
            <a:off x="8111092" y="4417403"/>
            <a:ext cx="3865377" cy="224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A7B1B0BC-A81A-42D7-B171-03E33E434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4650"/>
            <a:ext cx="12192000" cy="1200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Спортивные КТД ( соревнования по футболу , баскетболу, открытые выступления спортивных секций, встречи со спортсменами) </a:t>
            </a:r>
            <a:endParaRPr lang="ru-RU" sz="2800" dirty="0">
              <a:solidFill>
                <a:schemeClr val="bg1"/>
              </a:solidFill>
              <a:latin typeface="Constantia" panose="02030602050306030303" pitchFamily="18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                                                                          </a:t>
            </a:r>
            <a:endParaRPr lang="ru-RU" sz="2000" dirty="0">
              <a:solidFill>
                <a:schemeClr val="bg1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pic>
        <p:nvPicPr>
          <p:cNvPr id="3" name="Picture 26">
            <a:extLst>
              <a:ext uri="{FF2B5EF4-FFF2-40B4-BE49-F238E27FC236}">
                <a16:creationId xmlns:a16="http://schemas.microsoft.com/office/drawing/2014/main" id="{B6D73AF9-F4BB-44AD-BDE5-6C0A4F012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6248"/>
          <a:stretch>
            <a:fillRect/>
          </a:stretch>
        </p:blipFill>
        <p:spPr bwMode="auto">
          <a:xfrm>
            <a:off x="6682771" y="1860806"/>
            <a:ext cx="5118978" cy="312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4" name="Picture 27">
            <a:extLst>
              <a:ext uri="{FF2B5EF4-FFF2-40B4-BE49-F238E27FC236}">
                <a16:creationId xmlns:a16="http://schemas.microsoft.com/office/drawing/2014/main" id="{54FC231F-EACD-4512-8A0A-94FD2D69A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7371"/>
          <a:stretch>
            <a:fillRect/>
          </a:stretch>
        </p:blipFill>
        <p:spPr bwMode="auto">
          <a:xfrm>
            <a:off x="361900" y="1838183"/>
            <a:ext cx="5047882" cy="312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28F8E51B-9FB9-45D2-A544-457A42B34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7850" y="4193839"/>
            <a:ext cx="5074421" cy="246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2107A2-CFB4-402D-B221-858935A2FC22}"/>
              </a:ext>
            </a:extLst>
          </p:cNvPr>
          <p:cNvSpPr/>
          <p:nvPr/>
        </p:nvSpPr>
        <p:spPr>
          <a:xfrm>
            <a:off x="315631" y="732990"/>
            <a:ext cx="8577998" cy="552722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9637" tIns="54820" rIns="109637" bIns="548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12" name="AutoShape 4" descr="ÐÐ°ÑÑÐ¸Ð½ÐºÐ¸ Ð¿Ð¾ Ð·Ð°Ð¿ÑÐ¾ÑÑ ÑÐ²ÐµÑÑ Ð½Ð° Ð±ÐµÐ»Ð¾Ð¼ ÑÐ¾Ð½Ðµ">
            <a:extLst>
              <a:ext uri="{FF2B5EF4-FFF2-40B4-BE49-F238E27FC236}">
                <a16:creationId xmlns:a16="http://schemas.microsoft.com/office/drawing/2014/main" id="{66333319-AD72-4300-9CB9-D6477A47E4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25563" y="187325"/>
            <a:ext cx="330200" cy="328613"/>
          </a:xfrm>
          <a:prstGeom prst="rect">
            <a:avLst/>
          </a:prstGeom>
          <a:noFill/>
        </p:spPr>
        <p:txBody>
          <a:bodyPr lIns="98673" tIns="49339" rIns="98673" bIns="4933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33">
              <a:latin typeface="Constantia" panose="02030602050306030303" pitchFamily="18" charset="0"/>
            </a:endParaRPr>
          </a:p>
        </p:txBody>
      </p:sp>
      <p:sp>
        <p:nvSpPr>
          <p:cNvPr id="13" name="AutoShape 6" descr="ÐÐ°ÑÑÐ¸Ð½ÐºÐ¸ Ð¿Ð¾ Ð·Ð°Ð¿ÑÐ¾ÑÑ ÑÐ²ÐµÑÑ Ð½Ð° Ð±ÐµÐ»Ð¾Ð¼ ÑÐ¾Ð½Ðµ">
            <a:extLst>
              <a:ext uri="{FF2B5EF4-FFF2-40B4-BE49-F238E27FC236}">
                <a16:creationId xmlns:a16="http://schemas.microsoft.com/office/drawing/2014/main" id="{C567C693-E35E-45DD-BFB0-FC053BA230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25563" y="187325"/>
            <a:ext cx="330200" cy="328613"/>
          </a:xfrm>
          <a:prstGeom prst="rect">
            <a:avLst/>
          </a:prstGeom>
          <a:noFill/>
        </p:spPr>
        <p:txBody>
          <a:bodyPr lIns="98673" tIns="49339" rIns="98673" bIns="4933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33">
              <a:latin typeface="Constantia" panose="02030602050306030303" pitchFamily="18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168F3CB-7D4C-42FC-A7E5-81AF1C59ABA2}"/>
              </a:ext>
            </a:extLst>
          </p:cNvPr>
          <p:cNvCxnSpPr/>
          <p:nvPr/>
        </p:nvCxnSpPr>
        <p:spPr>
          <a:xfrm>
            <a:off x="5424488" y="6500813"/>
            <a:ext cx="67675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EC26A4A-FCE0-4C52-8D8A-887B89BCE9D3}"/>
              </a:ext>
            </a:extLst>
          </p:cNvPr>
          <p:cNvCxnSpPr/>
          <p:nvPr/>
        </p:nvCxnSpPr>
        <p:spPr>
          <a:xfrm>
            <a:off x="0" y="403225"/>
            <a:ext cx="676751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DEE339-81A4-4322-B5BC-94DC1327791A}"/>
              </a:ext>
            </a:extLst>
          </p:cNvPr>
          <p:cNvSpPr/>
          <p:nvPr/>
        </p:nvSpPr>
        <p:spPr>
          <a:xfrm>
            <a:off x="511175" y="1062038"/>
            <a:ext cx="8186738" cy="1322387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Долгое время считалось, что образование должно даваться ученику  в школе  на всю оставшуюся жизнь. От того, насколько были  прочные знания, умения и навыки, зависела успешность наших детей в их будущем</a:t>
            </a:r>
          </a:p>
        </p:txBody>
      </p:sp>
      <p:pic>
        <p:nvPicPr>
          <p:cNvPr id="4106" name="Picture 7" descr="https://dpo.online/wp-content/uploads/2016/03/12212077185_d0b837afb6_o.jpg">
            <a:extLst>
              <a:ext uri="{FF2B5EF4-FFF2-40B4-BE49-F238E27FC236}">
                <a16:creationId xmlns:a16="http://schemas.microsoft.com/office/drawing/2014/main" id="{E43839AD-C3A1-485D-91DA-B3263AC50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t="2667" b="21333"/>
          <a:stretch>
            <a:fillRect/>
          </a:stretch>
        </p:blipFill>
        <p:spPr bwMode="auto">
          <a:xfrm>
            <a:off x="8709025" y="1857375"/>
            <a:ext cx="3348038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FB66F6C-F86A-4082-972B-D31D2B23D0B2}"/>
              </a:ext>
            </a:extLst>
          </p:cNvPr>
          <p:cNvSpPr/>
          <p:nvPr/>
        </p:nvSpPr>
        <p:spPr>
          <a:xfrm>
            <a:off x="523875" y="2625725"/>
            <a:ext cx="8185150" cy="708025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Сегодня стандарт провозглашает отказ  от этой парадигмы и ориентирует образовательный процесс на системно – деятельный подход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C1237F-C8EA-4E9A-A15E-B24D8231F1D3}"/>
              </a:ext>
            </a:extLst>
          </p:cNvPr>
          <p:cNvSpPr/>
          <p:nvPr/>
        </p:nvSpPr>
        <p:spPr>
          <a:xfrm>
            <a:off x="511175" y="3757613"/>
            <a:ext cx="8186738" cy="224631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Согласно ФГОС  НОО основная цель нашего образовательного процесса - это внедрение психических  и личностных новообразований.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Сегодня мы говорим  о том, что для учителя  начальных классов важно создать такие условия, чтобы  в процессе обучения    </a:t>
            </a:r>
          </a:p>
          <a:p>
            <a:pPr algn="ctr"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ребенка формировалась  учебная деятельность. Ведь  именно  начальная школа  - это важнейший период в жизни ребенка  для формирования учебной деятельности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5E3E46D-6596-4AF8-915F-BCC827F7B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739" y="1626949"/>
            <a:ext cx="3992179" cy="299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FCAE1A4-4E88-4128-A28F-DA919327C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7544" y="1710243"/>
            <a:ext cx="3881119" cy="291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8622388E-554E-49CC-84C6-887F58F90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7064" t="22226"/>
          <a:stretch/>
        </p:blipFill>
        <p:spPr bwMode="auto">
          <a:xfrm>
            <a:off x="5002307" y="1924170"/>
            <a:ext cx="2548069" cy="179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30721" name="Rectangle 1">
            <a:extLst>
              <a:ext uri="{FF2B5EF4-FFF2-40B4-BE49-F238E27FC236}">
                <a16:creationId xmlns:a16="http://schemas.microsoft.com/office/drawing/2014/main" id="{07A6D4E9-647E-4A1C-A448-122946BF8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9588"/>
            <a:ext cx="12192000" cy="9540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Экологические КТД – изготовление кормушек для птиц, </a:t>
            </a:r>
          </a:p>
          <a:p>
            <a:pPr algn="ctr" eaLnBrk="1" hangingPunct="1">
              <a:defRPr/>
            </a:pPr>
            <a:r>
              <a:rPr lang="ru-RU" sz="2800" b="1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озеленение класса, проведение акции «Посади дерево»</a:t>
            </a:r>
            <a:r>
              <a:rPr lang="ru-RU" sz="1600" b="1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                                                                  </a:t>
            </a:r>
            <a:endParaRPr lang="ru-RU" sz="900" b="1" dirty="0">
              <a:solidFill>
                <a:schemeClr val="bg1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pic>
        <p:nvPicPr>
          <p:cNvPr id="7169" name="Picture 1">
            <a:extLst>
              <a:ext uri="{FF2B5EF4-FFF2-40B4-BE49-F238E27FC236}">
                <a16:creationId xmlns:a16="http://schemas.microsoft.com/office/drawing/2014/main" id="{3A2B09F1-0980-4DA9-83DE-2CA7B3D53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32369" b="13833"/>
          <a:stretch/>
        </p:blipFill>
        <p:spPr bwMode="auto">
          <a:xfrm>
            <a:off x="2466813" y="4013497"/>
            <a:ext cx="6895025" cy="272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9">
            <a:extLst>
              <a:ext uri="{FF2B5EF4-FFF2-40B4-BE49-F238E27FC236}">
                <a16:creationId xmlns:a16="http://schemas.microsoft.com/office/drawing/2014/main" id="{D754E031-FC29-4CE8-ABD4-88C7C0C5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400" r="77972" b="10948"/>
          <a:stretch>
            <a:fillRect/>
          </a:stretch>
        </p:blipFill>
        <p:spPr bwMode="auto">
          <a:xfrm>
            <a:off x="2238375" y="-41275"/>
            <a:ext cx="6318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5E25AC-4CA8-4DCB-8910-5E6ABF5E4BD8}"/>
              </a:ext>
            </a:extLst>
          </p:cNvPr>
          <p:cNvSpPr/>
          <p:nvPr/>
        </p:nvSpPr>
        <p:spPr>
          <a:xfrm>
            <a:off x="4383933" y="690282"/>
            <a:ext cx="7280685" cy="552722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9637" tIns="54820" rIns="109637" bIns="548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12" name="AutoShape 4" descr="ÐÐ°ÑÑÐ¸Ð½ÐºÐ¸ Ð¿Ð¾ Ð·Ð°Ð¿ÑÐ¾ÑÑ ÑÐ²ÐµÑÑ Ð½Ð° Ð±ÐµÐ»Ð¾Ð¼ ÑÐ¾Ð½Ðµ">
            <a:extLst>
              <a:ext uri="{FF2B5EF4-FFF2-40B4-BE49-F238E27FC236}">
                <a16:creationId xmlns:a16="http://schemas.microsoft.com/office/drawing/2014/main" id="{87870023-D1B8-451F-9CE8-9CE7A029BD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25563" y="187325"/>
            <a:ext cx="330200" cy="328613"/>
          </a:xfrm>
          <a:prstGeom prst="rect">
            <a:avLst/>
          </a:prstGeom>
          <a:noFill/>
        </p:spPr>
        <p:txBody>
          <a:bodyPr lIns="98673" tIns="49339" rIns="98673" bIns="4933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33">
              <a:latin typeface="Constantia" panose="02030602050306030303" pitchFamily="18" charset="0"/>
            </a:endParaRPr>
          </a:p>
        </p:txBody>
      </p:sp>
      <p:sp>
        <p:nvSpPr>
          <p:cNvPr id="13" name="AutoShape 6" descr="ÐÐ°ÑÑÐ¸Ð½ÐºÐ¸ Ð¿Ð¾ Ð·Ð°Ð¿ÑÐ¾ÑÑ ÑÐ²ÐµÑÑ Ð½Ð° Ð±ÐµÐ»Ð¾Ð¼ ÑÐ¾Ð½Ðµ">
            <a:extLst>
              <a:ext uri="{FF2B5EF4-FFF2-40B4-BE49-F238E27FC236}">
                <a16:creationId xmlns:a16="http://schemas.microsoft.com/office/drawing/2014/main" id="{ABDB6938-6C7C-43D1-B3AD-6AF1A886D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25563" y="187325"/>
            <a:ext cx="330200" cy="328613"/>
          </a:xfrm>
          <a:prstGeom prst="rect">
            <a:avLst/>
          </a:prstGeom>
          <a:noFill/>
        </p:spPr>
        <p:txBody>
          <a:bodyPr lIns="98673" tIns="49339" rIns="98673" bIns="4933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33">
              <a:latin typeface="Constantia" panose="02030602050306030303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6D6D7F6-CE93-4D20-99B9-252E34A13CE9}"/>
              </a:ext>
            </a:extLst>
          </p:cNvPr>
          <p:cNvSpPr/>
          <p:nvPr/>
        </p:nvSpPr>
        <p:spPr>
          <a:xfrm>
            <a:off x="49213" y="784225"/>
            <a:ext cx="2217737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753"/>
              </a:spcBef>
              <a:spcAft>
                <a:spcPts val="0"/>
              </a:spcAft>
              <a:defRPr/>
            </a:pPr>
            <a:r>
              <a:rPr lang="ru-RU" sz="3600" b="1" spc="-13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КТД</a:t>
            </a:r>
            <a:endParaRPr lang="ru-RU" sz="2400" spc="-13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pitchFamily="34" charset="0"/>
              <a:cs typeface="TextBookC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341E5EA-8062-4290-8CE4-CE6D2928E51D}"/>
              </a:ext>
            </a:extLst>
          </p:cNvPr>
          <p:cNvCxnSpPr/>
          <p:nvPr/>
        </p:nvCxnSpPr>
        <p:spPr>
          <a:xfrm>
            <a:off x="5424488" y="6500813"/>
            <a:ext cx="67675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1CBA0E5-CA2A-4A41-831A-5E1B93E66ECA}"/>
              </a:ext>
            </a:extLst>
          </p:cNvPr>
          <p:cNvCxnSpPr/>
          <p:nvPr/>
        </p:nvCxnSpPr>
        <p:spPr>
          <a:xfrm>
            <a:off x="2700338" y="439738"/>
            <a:ext cx="67675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8FBF14-C48F-4C6F-A24C-32D202412D34}"/>
              </a:ext>
            </a:extLst>
          </p:cNvPr>
          <p:cNvSpPr/>
          <p:nvPr/>
        </p:nvSpPr>
        <p:spPr>
          <a:xfrm>
            <a:off x="4648200" y="920750"/>
            <a:ext cx="6751638" cy="48926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400" dirty="0">
                <a:latin typeface="Constantia" panose="02030602050306030303" pitchFamily="18" charset="0"/>
                <a:cs typeface="Times New Roman" pitchFamily="18" charset="0"/>
              </a:rPr>
              <a:t>На всех этапах КТД нужно уделять внимание «трудным» детям,  детям  с заниженной самооценкой  «новеньким».</a:t>
            </a:r>
            <a:endParaRPr lang="ru-RU" sz="2400" dirty="0">
              <a:latin typeface="Constantia" panose="02030602050306030303" pitchFamily="18" charset="0"/>
              <a:cs typeface="Arial" pitchFamily="34" charset="0"/>
            </a:endParaRPr>
          </a:p>
          <a:p>
            <a:pPr marL="342900" indent="-342900" algn="ctr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400" dirty="0">
                <a:latin typeface="Constantia" panose="02030602050306030303" pitchFamily="18" charset="0"/>
                <a:cs typeface="Times New Roman" pitchFamily="18" charset="0"/>
              </a:rPr>
              <a:t>Для всех детей , а для таких в особенности  следует применять технологию создания ситуации успеха. Эта технология позволит всем  увидеть таких детей с неожиданной (хорошей ) стороны, изменить отношение к ним, а им самим  занять достойное место  в команде.</a:t>
            </a:r>
            <a:endParaRPr lang="ru-RU" sz="2400" dirty="0">
              <a:latin typeface="Constantia" panose="02030602050306030303" pitchFamily="18" charset="0"/>
              <a:cs typeface="Arial" pitchFamily="34" charset="0"/>
            </a:endParaRPr>
          </a:p>
          <a:p>
            <a:pPr marL="342900" indent="-342900" algn="ctr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400" dirty="0">
                <a:latin typeface="Constantia" panose="02030602050306030303" pitchFamily="18" charset="0"/>
                <a:cs typeface="Times New Roman" pitchFamily="18" charset="0"/>
              </a:rPr>
              <a:t>Очень важный момент  в реализации КТД  технологиях – похвала   и поощрение  детей за инициативу и участие в мероприятиях.</a:t>
            </a:r>
            <a:endParaRPr lang="ru-RU" sz="2400" dirty="0">
              <a:latin typeface="Constantia" panose="02030602050306030303" pitchFamily="18" charset="0"/>
              <a:cs typeface="Arial" pitchFamily="34" charset="0"/>
            </a:endParaRPr>
          </a:p>
        </p:txBody>
      </p:sp>
      <p:pic>
        <p:nvPicPr>
          <p:cNvPr id="19" name="Picture 2" descr="https://s732085.stat-pulse.com/image/9dae6d62c816560a842268bde2cd317d/files/emailservice/userfiles/ee10216d23b91e798b6f74d741cea27a732085/iStock-486255302.jpg">
            <a:extLst>
              <a:ext uri="{FF2B5EF4-FFF2-40B4-BE49-F238E27FC236}">
                <a16:creationId xmlns:a16="http://schemas.microsoft.com/office/drawing/2014/main" id="{8847CDFF-1E65-4608-A596-2160B56A6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2048"/>
          <a:stretch/>
        </p:blipFill>
        <p:spPr bwMode="auto">
          <a:xfrm>
            <a:off x="243255" y="2194979"/>
            <a:ext cx="4213284" cy="3237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8A3009CF-40D5-450B-88DA-5DC1BFC88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8475"/>
            <a:ext cx="12192000" cy="1200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Моделирование уроков  в различных технологиях – дело сложное,  но это требование времени. Данные технологии  или их элементы позволяют разнообразить  формы  и средства обучения , повышают творческую активность учащихся</a:t>
            </a:r>
            <a:endParaRPr lang="ru-RU" sz="2400" dirty="0">
              <a:solidFill>
                <a:schemeClr val="bg1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sp>
        <p:nvSpPr>
          <p:cNvPr id="24579" name="AutoShape 8" descr="https://intboard.com.ua/wp-content/uploads/2020/04/interaktivna-doshka-v-pochatkovij-shkoli-1024x538.png">
            <a:extLst>
              <a:ext uri="{FF2B5EF4-FFF2-40B4-BE49-F238E27FC236}">
                <a16:creationId xmlns:a16="http://schemas.microsoft.com/office/drawing/2014/main" id="{F176C179-D685-480E-AD10-E1E23CBAA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>
              <a:latin typeface="Constantia" panose="02030602050306030303" pitchFamily="18" charset="0"/>
            </a:endParaRPr>
          </a:p>
        </p:txBody>
      </p:sp>
      <p:pic>
        <p:nvPicPr>
          <p:cNvPr id="5130" name="Picture 10" descr="https://moi-universitet.ru/image/catalog/Blog2/vozmozhnosti-ispolzovaniya-interaktivnoj-doski-v-nachalnoj-shkole.jpeg">
            <a:extLst>
              <a:ext uri="{FF2B5EF4-FFF2-40B4-BE49-F238E27FC236}">
                <a16:creationId xmlns:a16="http://schemas.microsoft.com/office/drawing/2014/main" id="{EE8C0413-6237-47D1-AB71-0F6575320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6126" y="1862062"/>
            <a:ext cx="5364596" cy="35788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FF41AD99-4ADA-412F-8267-9DB58486C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21338"/>
            <a:ext cx="12192000" cy="7699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Сегодня каждый педагог имеет возможность и ищет наиболее эффективные  пути усовершенствования  образовательного процесса, повышения заинтересованности учащихся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D4AF786B-23C0-405B-81FA-F8AC05466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3900"/>
            <a:ext cx="12192000" cy="8302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i="1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Тем самым, расширяется кругозор учащихся, развивается творческое мышление, повышается самооценка</a:t>
            </a:r>
            <a:endParaRPr lang="ru-RU" sz="2400" i="1" dirty="0">
              <a:solidFill>
                <a:schemeClr val="bg1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FEC3E08-BE91-4F65-AA9E-138F85D9756B}"/>
              </a:ext>
            </a:extLst>
          </p:cNvPr>
          <p:cNvGraphicFramePr/>
          <p:nvPr/>
        </p:nvGraphicFramePr>
        <p:xfrm>
          <a:off x="239058" y="154890"/>
          <a:ext cx="783814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 descr="https://www.svf.su/uploads/service/top_image/img/semka-v-detskih-sadah-i-shkolah.jpg">
            <a:extLst>
              <a:ext uri="{FF2B5EF4-FFF2-40B4-BE49-F238E27FC236}">
                <a16:creationId xmlns:a16="http://schemas.microsoft.com/office/drawing/2014/main" id="{CA13AA43-91AD-4F82-BD1E-4E5A4C52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199" y="1098635"/>
            <a:ext cx="3614845" cy="2711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62ACE06-FD51-4A86-B978-704AA3CEF41D}"/>
              </a:ext>
            </a:extLst>
          </p:cNvPr>
          <p:cNvSpPr/>
          <p:nvPr/>
        </p:nvSpPr>
        <p:spPr>
          <a:xfrm>
            <a:off x="1326261" y="644843"/>
            <a:ext cx="10216585" cy="552722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9637" tIns="54820" rIns="109637" bIns="548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12" name="AutoShape 4" descr="ÐÐ°ÑÑÐ¸Ð½ÐºÐ¸ Ð¿Ð¾ Ð·Ð°Ð¿ÑÐ¾ÑÑ ÑÐ²ÐµÑÑ Ð½Ð° Ð±ÐµÐ»Ð¾Ð¼ ÑÐ¾Ð½Ðµ">
            <a:extLst>
              <a:ext uri="{FF2B5EF4-FFF2-40B4-BE49-F238E27FC236}">
                <a16:creationId xmlns:a16="http://schemas.microsoft.com/office/drawing/2014/main" id="{D2DA32CF-BB19-4080-9EFF-6EC0923726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25563" y="187325"/>
            <a:ext cx="330200" cy="328613"/>
          </a:xfrm>
          <a:prstGeom prst="rect">
            <a:avLst/>
          </a:prstGeom>
          <a:noFill/>
        </p:spPr>
        <p:txBody>
          <a:bodyPr lIns="98673" tIns="49339" rIns="98673" bIns="4933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33">
              <a:latin typeface="Constantia" panose="02030602050306030303" pitchFamily="18" charset="0"/>
            </a:endParaRPr>
          </a:p>
        </p:txBody>
      </p:sp>
      <p:sp>
        <p:nvSpPr>
          <p:cNvPr id="13" name="AutoShape 6" descr="ÐÐ°ÑÑÐ¸Ð½ÐºÐ¸ Ð¿Ð¾ Ð·Ð°Ð¿ÑÐ¾ÑÑ ÑÐ²ÐµÑÑ Ð½Ð° Ð±ÐµÐ»Ð¾Ð¼ ÑÐ¾Ð½Ðµ">
            <a:extLst>
              <a:ext uri="{FF2B5EF4-FFF2-40B4-BE49-F238E27FC236}">
                <a16:creationId xmlns:a16="http://schemas.microsoft.com/office/drawing/2014/main" id="{CC164B4B-C5B8-428B-833C-5E78D57253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25563" y="187325"/>
            <a:ext cx="330200" cy="328613"/>
          </a:xfrm>
          <a:prstGeom prst="rect">
            <a:avLst/>
          </a:prstGeom>
          <a:noFill/>
        </p:spPr>
        <p:txBody>
          <a:bodyPr lIns="98673" tIns="49339" rIns="98673" bIns="4933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33">
              <a:latin typeface="Constantia" panose="02030602050306030303" pitchFamily="18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FEA91BD-D982-49E6-B867-6173245BB7D2}"/>
              </a:ext>
            </a:extLst>
          </p:cNvPr>
          <p:cNvCxnSpPr/>
          <p:nvPr/>
        </p:nvCxnSpPr>
        <p:spPr>
          <a:xfrm>
            <a:off x="5424488" y="6500813"/>
            <a:ext cx="67675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8B1C079F-FBCF-4F3C-9FFB-9309EBB62022}"/>
              </a:ext>
            </a:extLst>
          </p:cNvPr>
          <p:cNvCxnSpPr/>
          <p:nvPr/>
        </p:nvCxnSpPr>
        <p:spPr>
          <a:xfrm>
            <a:off x="0" y="403225"/>
            <a:ext cx="676751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49E49ED-003C-4F6C-A4CF-E3FE796CFF5F}"/>
              </a:ext>
            </a:extLst>
          </p:cNvPr>
          <p:cNvSpPr/>
          <p:nvPr/>
        </p:nvSpPr>
        <p:spPr>
          <a:xfrm>
            <a:off x="3384037" y="1291291"/>
            <a:ext cx="8244065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nstantia" panose="02030602050306030303" pitchFamily="18" charset="0"/>
                <a:cs typeface="Times New Roman" pitchFamily="18" charset="0"/>
              </a:rPr>
              <a:t>Эффективность применения педагогических технологий – это педагогическое мастерство, которое состоит  в том, чтобы отобрать нужное содержание, применить оптимальные методы и средства  в соответствии  с образовательной программой и поставленными задачами</a:t>
            </a:r>
          </a:p>
        </p:txBody>
      </p:sp>
      <p:pic>
        <p:nvPicPr>
          <p:cNvPr id="26634" name="Picture 2" descr="https://ruzaria.ru/wp-content/uploads/2021/01/5c6acbe98f155900113c92c3.4cd3e377add0e3fc86b0ad39-2048x1638.jpeg">
            <a:extLst>
              <a:ext uri="{FF2B5EF4-FFF2-40B4-BE49-F238E27FC236}">
                <a16:creationId xmlns:a16="http://schemas.microsoft.com/office/drawing/2014/main" id="{E642E301-FC65-472D-B74E-3F9F83B65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675" y="2871788"/>
            <a:ext cx="5688013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1.1zoom.ru/big3/514/School_White_background_Two_Boys_Little_girls_536559_7000x4667.jpg">
            <a:extLst>
              <a:ext uri="{FF2B5EF4-FFF2-40B4-BE49-F238E27FC236}">
                <a16:creationId xmlns:a16="http://schemas.microsoft.com/office/drawing/2014/main" id="{7FF9E826-D1C0-4B9E-A567-CEDFF80EF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7138"/>
            <a:ext cx="6192838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C246B7-55B0-4F08-B8F3-C7F09DE5018A}"/>
              </a:ext>
            </a:extLst>
          </p:cNvPr>
          <p:cNvSpPr/>
          <p:nvPr/>
        </p:nvSpPr>
        <p:spPr>
          <a:xfrm>
            <a:off x="287338" y="1257300"/>
            <a:ext cx="11626850" cy="1384300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Сегодняшнему ребенку сложно что – то навязать. Он может что -то принять, а что-то  не принять. Там где он остается пассивным слушателем, нет успеха в обучении</a:t>
            </a:r>
            <a:endParaRPr lang="ru-RU" sz="28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97AA94-6114-4D69-B5F4-E7BD892B7566}"/>
              </a:ext>
            </a:extLst>
          </p:cNvPr>
          <p:cNvSpPr/>
          <p:nvPr/>
        </p:nvSpPr>
        <p:spPr>
          <a:xfrm>
            <a:off x="0" y="328613"/>
            <a:ext cx="12255500" cy="52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Сегодня мы говорим, что наш ребенок – это личность</a:t>
            </a:r>
            <a:endParaRPr lang="ru-RU" sz="2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E44A3D-F03D-42C3-8CFE-14B0DE19E8DF}"/>
              </a:ext>
            </a:extLst>
          </p:cNvPr>
          <p:cNvSpPr/>
          <p:nvPr/>
        </p:nvSpPr>
        <p:spPr>
          <a:xfrm>
            <a:off x="6356350" y="3381375"/>
            <a:ext cx="5422900" cy="2678113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И только поисковая, исследовательская , практическая деятельность помогают учителю вовлечь ребенка  в познавательную деятельность</a:t>
            </a:r>
            <a:endParaRPr lang="ru-RU" sz="28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325794D-4E47-426C-B2E1-DE6534F51D9E}"/>
              </a:ext>
            </a:extLst>
          </p:cNvPr>
          <p:cNvCxnSpPr/>
          <p:nvPr/>
        </p:nvCxnSpPr>
        <p:spPr>
          <a:xfrm>
            <a:off x="4618038" y="1501775"/>
            <a:ext cx="696436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A80B941B-181C-4554-9366-EC50DD4B98EB}"/>
              </a:ext>
            </a:extLst>
          </p:cNvPr>
          <p:cNvGraphicFramePr/>
          <p:nvPr/>
        </p:nvGraphicFramePr>
        <p:xfrm>
          <a:off x="1261978" y="17409"/>
          <a:ext cx="10320422" cy="6712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DFF19D-43A6-48F9-BE92-1E189BA955BF}"/>
              </a:ext>
            </a:extLst>
          </p:cNvPr>
          <p:cNvSpPr/>
          <p:nvPr/>
        </p:nvSpPr>
        <p:spPr>
          <a:xfrm>
            <a:off x="6268601" y="6197575"/>
            <a:ext cx="346015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noProof="1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 pitchFamily="18" charset="0"/>
                <a:cs typeface="Times New Roman" panose="02020603050405020304" pitchFamily="18" charset="0"/>
              </a:rPr>
              <a:t>27.08.2021</a:t>
            </a:r>
          </a:p>
        </p:txBody>
      </p:sp>
      <p:pic>
        <p:nvPicPr>
          <p:cNvPr id="28677" name="Рисунок 8">
            <a:extLst>
              <a:ext uri="{FF2B5EF4-FFF2-40B4-BE49-F238E27FC236}">
                <a16:creationId xmlns:a16="http://schemas.microsoft.com/office/drawing/2014/main" id="{A0B64FBA-ADB8-422A-A549-6FE89304D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3255963"/>
            <a:ext cx="2522537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Рисунок 7">
            <a:extLst>
              <a:ext uri="{FF2B5EF4-FFF2-40B4-BE49-F238E27FC236}">
                <a16:creationId xmlns:a16="http://schemas.microsoft.com/office/drawing/2014/main" id="{1D271A44-14D2-42F6-8467-881EB88F1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301625"/>
            <a:ext cx="2157413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3739F80-A571-4F72-8D91-5E235D62EA5A}"/>
              </a:ext>
            </a:extLst>
          </p:cNvPr>
          <p:cNvSpPr/>
          <p:nvPr/>
        </p:nvSpPr>
        <p:spPr>
          <a:xfrm>
            <a:off x="5115465" y="509760"/>
            <a:ext cx="6271404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Всем больших творческих успехов 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7E0195B7-71E1-4F91-9E21-2E521C080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6713"/>
            <a:ext cx="12192000" cy="7683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сегодня говорим, что знания – это средство для достижения планируемых результатов, где ребенок учится учиться,  т.е. формируется такая  учебная деятельность, где  он учится себя учить  </a:t>
            </a:r>
            <a:endParaRPr lang="ru-R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123" name="Группа 2">
            <a:extLst>
              <a:ext uri="{FF2B5EF4-FFF2-40B4-BE49-F238E27FC236}">
                <a16:creationId xmlns:a16="http://schemas.microsoft.com/office/drawing/2014/main" id="{C0663746-F9CA-48A9-A964-CBE18082D205}"/>
              </a:ext>
            </a:extLst>
          </p:cNvPr>
          <p:cNvGrpSpPr>
            <a:grpSpLocks/>
          </p:cNvGrpSpPr>
          <p:nvPr/>
        </p:nvGrpSpPr>
        <p:grpSpPr bwMode="auto">
          <a:xfrm>
            <a:off x="2368550" y="3370263"/>
            <a:ext cx="7454900" cy="3033712"/>
            <a:chOff x="430213" y="1428750"/>
            <a:chExt cx="8497887" cy="4008512"/>
          </a:xfrm>
        </p:grpSpPr>
        <p:grpSp>
          <p:nvGrpSpPr>
            <p:cNvPr id="5126" name="Группа 16">
              <a:extLst>
                <a:ext uri="{FF2B5EF4-FFF2-40B4-BE49-F238E27FC236}">
                  <a16:creationId xmlns:a16="http://schemas.microsoft.com/office/drawing/2014/main" id="{874AE719-FDB0-4E8D-89C9-726101ADDF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213" y="1428750"/>
              <a:ext cx="8497887" cy="610187"/>
              <a:chOff x="250825" y="1052513"/>
              <a:chExt cx="8497888" cy="610187"/>
            </a:xfrm>
          </p:grpSpPr>
          <p:sp>
            <p:nvSpPr>
              <p:cNvPr id="16" name="Text Box 6">
                <a:extLst>
                  <a:ext uri="{FF2B5EF4-FFF2-40B4-BE49-F238E27FC236}">
                    <a16:creationId xmlns:a16="http://schemas.microsoft.com/office/drawing/2014/main" id="{E79008F1-279D-4C06-BD62-907C4043A8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825" y="1052513"/>
                <a:ext cx="2520950" cy="610187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ru-RU" sz="2400" b="1" kern="0" dirty="0">
                    <a:solidFill>
                      <a:srgbClr val="000056">
                        <a:lumMod val="90000"/>
                        <a:lumOff val="1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ОБУЧЕНИЕ</a:t>
                </a: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6690F4F8-05DA-4BB8-AEC0-DF028DC5A7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1136" y="1052513"/>
                <a:ext cx="2734307" cy="528595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0056">
                        <a:lumMod val="90000"/>
                        <a:lumOff val="1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ВОСПИТАНИЕ</a:t>
                </a:r>
              </a:p>
            </p:txBody>
          </p:sp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7EA3F7E2-5AC1-4756-AEBE-3E3FF512FD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83171" y="1052513"/>
                <a:ext cx="2665542" cy="610401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ru-RU" sz="2400" b="1" kern="0" dirty="0">
                    <a:solidFill>
                      <a:srgbClr val="000056">
                        <a:lumMod val="90000"/>
                        <a:lumOff val="1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РАЗВИТИЕ</a:t>
                </a:r>
              </a:p>
            </p:txBody>
          </p:sp>
          <p:sp>
            <p:nvSpPr>
              <p:cNvPr id="19" name="Line 12">
                <a:extLst>
                  <a:ext uri="{FF2B5EF4-FFF2-40B4-BE49-F238E27FC236}">
                    <a16:creationId xmlns:a16="http://schemas.microsoft.com/office/drawing/2014/main" id="{62896818-C68C-4C00-9078-48D261578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1600" y="1339884"/>
                <a:ext cx="287726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E78A2D">
                      <a:lumMod val="75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20" name="Line 13">
                <a:extLst>
                  <a:ext uri="{FF2B5EF4-FFF2-40B4-BE49-F238E27FC236}">
                    <a16:creationId xmlns:a16="http://schemas.microsoft.com/office/drawing/2014/main" id="{3B8E7F50-A980-40A3-9168-F05444300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7254" y="1339884"/>
                <a:ext cx="287726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E78A2D">
                      <a:lumMod val="75000"/>
                    </a:srgbClr>
                  </a:solidFill>
                  <a:latin typeface="Arial"/>
                </a:endParaRPr>
              </a:p>
            </p:txBody>
          </p:sp>
        </p:grpSp>
        <p:sp>
          <p:nvSpPr>
            <p:cNvPr id="5" name="Text Box 18">
              <a:extLst>
                <a:ext uri="{FF2B5EF4-FFF2-40B4-BE49-F238E27FC236}">
                  <a16:creationId xmlns:a16="http://schemas.microsoft.com/office/drawing/2014/main" id="{1FE0233C-91AE-4E7F-ABD4-521892523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215" y="2693602"/>
              <a:ext cx="8208351" cy="1342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2400" b="1" kern="0" dirty="0">
                  <a:solidFill>
                    <a:srgbClr val="000056">
                      <a:lumMod val="90000"/>
                      <a:lumOff val="10000"/>
                    </a:srgb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ЕДИНОЕ</a:t>
              </a:r>
              <a:r>
                <a:rPr lang="en-US" sz="2400" b="1" kern="0" dirty="0">
                  <a:solidFill>
                    <a:srgbClr val="000056">
                      <a:lumMod val="90000"/>
                      <a:lumOff val="10000"/>
                    </a:srgb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ru-RU" sz="2400" b="1" kern="0" dirty="0">
                  <a:solidFill>
                    <a:srgbClr val="000056">
                      <a:lumMod val="90000"/>
                      <a:lumOff val="10000"/>
                    </a:srgb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ОБРАЗОВАТЕЛЬНОЕ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2400" b="1" kern="0" dirty="0">
                  <a:solidFill>
                    <a:srgbClr val="000056">
                      <a:lumMod val="90000"/>
                      <a:lumOff val="10000"/>
                    </a:srgb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ПРОСТРАНСТВО</a:t>
              </a:r>
            </a:p>
          </p:txBody>
        </p:sp>
        <p:grpSp>
          <p:nvGrpSpPr>
            <p:cNvPr id="5128" name="Группа 19">
              <a:extLst>
                <a:ext uri="{FF2B5EF4-FFF2-40B4-BE49-F238E27FC236}">
                  <a16:creationId xmlns:a16="http://schemas.microsoft.com/office/drawing/2014/main" id="{525969D3-D2BC-48A6-9E25-21504ED827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213" y="4741598"/>
              <a:ext cx="8497887" cy="695664"/>
              <a:chOff x="395288" y="4989248"/>
              <a:chExt cx="8497887" cy="695664"/>
            </a:xfrm>
          </p:grpSpPr>
          <p:sp>
            <p:nvSpPr>
              <p:cNvPr id="7" name="Text Box 9">
                <a:extLst>
                  <a:ext uri="{FF2B5EF4-FFF2-40B4-BE49-F238E27FC236}">
                    <a16:creationId xmlns:a16="http://schemas.microsoft.com/office/drawing/2014/main" id="{F8E67021-428D-48AE-90EB-AC4917DFB9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288" y="4988509"/>
                <a:ext cx="2374197" cy="692207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ct val="50000"/>
                  </a:spcBef>
                  <a:spcAft>
                    <a:spcPts val="0"/>
                  </a:spcAft>
                  <a:defRPr/>
                </a:pPr>
                <a:endParaRPr lang="ru-RU" sz="2800" b="1" kern="0" dirty="0">
                  <a:solidFill>
                    <a:srgbClr val="E78A2D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grpSp>
            <p:nvGrpSpPr>
              <p:cNvPr id="5130" name="Группа 18">
                <a:extLst>
                  <a:ext uri="{FF2B5EF4-FFF2-40B4-BE49-F238E27FC236}">
                    <a16:creationId xmlns:a16="http://schemas.microsoft.com/office/drawing/2014/main" id="{688441E9-A38B-4EB3-A095-414A0074EB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9528" y="4989248"/>
                <a:ext cx="8353647" cy="695664"/>
                <a:chOff x="539528" y="4989248"/>
                <a:chExt cx="8353647" cy="695664"/>
              </a:xfrm>
            </p:grpSpPr>
            <p:sp>
              <p:nvSpPr>
                <p:cNvPr id="9" name="Text Box 11">
                  <a:extLst>
                    <a:ext uri="{FF2B5EF4-FFF2-40B4-BE49-F238E27FC236}">
                      <a16:creationId xmlns:a16="http://schemas.microsoft.com/office/drawing/2014/main" id="{F1918C45-3BFD-48F0-9921-1C2DA4B31F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12290" y="4988509"/>
                  <a:ext cx="2880885" cy="610402"/>
                </a:xfrm>
                <a:prstGeom prst="rect">
                  <a:avLst/>
                </a:prstGeom>
                <a:noFill/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fontAlgn="auto" hangingPunct="1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ru-RU" sz="2400" b="1" kern="0" dirty="0">
                      <a:solidFill>
                        <a:srgbClr val="000056">
                          <a:lumMod val="90000"/>
                          <a:lumOff val="10000"/>
                        </a:srgb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rPr>
                    <a:t>РОДИТЕЛЬ</a:t>
                  </a:r>
                </a:p>
              </p:txBody>
            </p:sp>
            <p:grpSp>
              <p:nvGrpSpPr>
                <p:cNvPr id="5132" name="Группа 17">
                  <a:extLst>
                    <a:ext uri="{FF2B5EF4-FFF2-40B4-BE49-F238E27FC236}">
                      <a16:creationId xmlns:a16="http://schemas.microsoft.com/office/drawing/2014/main" id="{8062E6ED-0E80-4987-952D-CDF58CA67F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9528" y="4989248"/>
                  <a:ext cx="6985222" cy="695664"/>
                  <a:chOff x="539528" y="4989248"/>
                  <a:chExt cx="6985222" cy="695664"/>
                </a:xfrm>
              </p:grpSpPr>
              <p:sp>
                <p:nvSpPr>
                  <p:cNvPr id="11" name="Text Box 10">
                    <a:extLst>
                      <a:ext uri="{FF2B5EF4-FFF2-40B4-BE49-F238E27FC236}">
                        <a16:creationId xmlns:a16="http://schemas.microsoft.com/office/drawing/2014/main" id="{B2B4CB3D-D63B-4425-9920-4E6CB3249B7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59020" y="4988509"/>
                    <a:ext cx="2665543" cy="610402"/>
                  </a:xfrm>
                  <a:prstGeom prst="rect">
                    <a:avLst/>
                  </a:prstGeom>
                  <a:noFill/>
                  <a:ln w="9525">
                    <a:solidFill>
                      <a:srgbClr val="000066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fontAlgn="auto" hangingPunct="1"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2400" b="1" kern="0" dirty="0">
                        <a:solidFill>
                          <a:srgbClr val="000056">
                            <a:lumMod val="90000"/>
                            <a:lumOff val="10000"/>
                          </a:srgb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УЧЕНИК</a:t>
                    </a:r>
                    <a:endParaRPr lang="ru-RU" sz="2400" b="1" kern="0" dirty="0">
                      <a:solidFill>
                        <a:srgbClr val="000056">
                          <a:lumMod val="90000"/>
                          <a:lumOff val="10000"/>
                        </a:srgb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2" name="Line 14">
                    <a:extLst>
                      <a:ext uri="{FF2B5EF4-FFF2-40B4-BE49-F238E27FC236}">
                        <a16:creationId xmlns:a16="http://schemas.microsoft.com/office/drawing/2014/main" id="{31C213D6-3216-4D9E-841A-4F21101258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73103" y="5418518"/>
                    <a:ext cx="28591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66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kern="0">
                      <a:solidFill>
                        <a:srgbClr val="E78A2D">
                          <a:lumMod val="75000"/>
                        </a:srgbClr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3" name="Line 15">
                    <a:extLst>
                      <a:ext uri="{FF2B5EF4-FFF2-40B4-BE49-F238E27FC236}">
                        <a16:creationId xmlns:a16="http://schemas.microsoft.com/office/drawing/2014/main" id="{9C8292DC-B120-41E0-B062-D03B73353A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724563" y="5418518"/>
                    <a:ext cx="28772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66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kern="0">
                      <a:solidFill>
                        <a:srgbClr val="E78A2D">
                          <a:lumMod val="75000"/>
                        </a:srgbClr>
                      </a:solidFill>
                      <a:latin typeface="Arial"/>
                    </a:endParaRPr>
                  </a:p>
                </p:txBody>
              </p:sp>
              <p:cxnSp>
                <p:nvCxnSpPr>
                  <p:cNvPr id="5136" name="AutoShape 17">
                    <a:extLst>
                      <a:ext uri="{FF2B5EF4-FFF2-40B4-BE49-F238E27FC236}">
                        <a16:creationId xmlns:a16="http://schemas.microsoft.com/office/drawing/2014/main" id="{4D838D73-D595-4655-BAF4-F6878A4B3B2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517231" y="2628107"/>
                    <a:ext cx="1587" cy="6013450"/>
                  </a:xfrm>
                  <a:prstGeom prst="bentConnector3">
                    <a:avLst>
                      <a:gd name="adj1" fmla="val 14300005"/>
                    </a:avLst>
                  </a:prstGeom>
                  <a:noFill/>
                  <a:ln w="9525">
                    <a:solidFill>
                      <a:srgbClr val="000066"/>
                    </a:solidFill>
                    <a:miter lim="800000"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5" name="Прямоугольник 14">
                    <a:extLst>
                      <a:ext uri="{FF2B5EF4-FFF2-40B4-BE49-F238E27FC236}">
                        <a16:creationId xmlns:a16="http://schemas.microsoft.com/office/drawing/2014/main" id="{E5ADF500-45AF-4BDA-82B6-84FE8F028179}"/>
                      </a:ext>
                    </a:extLst>
                  </p:cNvPr>
                  <p:cNvSpPr/>
                  <p:nvPr/>
                </p:nvSpPr>
                <p:spPr>
                  <a:xfrm>
                    <a:off x="540056" y="4992705"/>
                    <a:ext cx="2061136" cy="69220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2400" b="1" kern="0" dirty="0">
                        <a:solidFill>
                          <a:srgbClr val="000056">
                            <a:lumMod val="90000"/>
                            <a:lumOff val="10000"/>
                          </a:srgb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УЧИТЕЛЬ</a:t>
                    </a:r>
                    <a:r>
                      <a:rPr lang="ru-RU" sz="2800" b="1" kern="0" dirty="0">
                        <a:solidFill>
                          <a:srgbClr val="000056">
                            <a:lumMod val="90000"/>
                            <a:lumOff val="10000"/>
                          </a:srgb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endParaRPr lang="ru-RU" kern="0" dirty="0">
                      <a:solidFill>
                        <a:srgbClr val="000056">
                          <a:lumMod val="90000"/>
                          <a:lumOff val="10000"/>
                        </a:srgb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</p:grp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0B0EE4-AEC1-4815-BC31-B8CC1EF0D17C}"/>
              </a:ext>
            </a:extLst>
          </p:cNvPr>
          <p:cNvSpPr/>
          <p:nvPr/>
        </p:nvSpPr>
        <p:spPr>
          <a:xfrm>
            <a:off x="0" y="1636713"/>
            <a:ext cx="12192000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 существуют  некие противоречия между основными участниками образовательного процесса</a:t>
            </a:r>
            <a:endParaRPr lang="ru-RU" sz="22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F7E4556-2358-40BA-AFB6-22DCC2BC5830}"/>
              </a:ext>
            </a:extLst>
          </p:cNvPr>
          <p:cNvSpPr/>
          <p:nvPr/>
        </p:nvSpPr>
        <p:spPr>
          <a:xfrm>
            <a:off x="3213100" y="2349500"/>
            <a:ext cx="51244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Учитель – ученик – родитель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BB53605C-C739-4019-8ED4-677C5E891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1950"/>
            <a:ext cx="12192000" cy="1200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Учитель,  владеющий определенной методикой, которой он овладел давно, не всегда может преломить на современные инструменты УМК. Этот инструмент может работать  в разных руках по-разному 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https://osvitoria.media/wp-content/uploads/2018/03/top-image.jpg">
            <a:extLst>
              <a:ext uri="{FF2B5EF4-FFF2-40B4-BE49-F238E27FC236}">
                <a16:creationId xmlns:a16="http://schemas.microsoft.com/office/drawing/2014/main" id="{BBC80299-A29D-4D70-8561-7D2CC5B9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3038"/>
            <a:ext cx="792956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297C7B-E961-4590-8B4F-83998C5E2855}"/>
              </a:ext>
            </a:extLst>
          </p:cNvPr>
          <p:cNvSpPr/>
          <p:nvPr/>
        </p:nvSpPr>
        <p:spPr>
          <a:xfrm>
            <a:off x="8043863" y="2236788"/>
            <a:ext cx="3495675" cy="409257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Учитель часто в своей деятельности продолжает  давать эти готовые знания, умения и навыки, а не создавать на своих уроках  такие условия, чтобы ребенок самостоятельно погружался в исследовательскую деятельность, чтобы он самостоятельно находил ту или иную информацию для решения той или иной учебной задачи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9FCF6173-41EC-4FA3-B44D-4EFB7735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67375"/>
            <a:ext cx="12192000" cy="708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Таким образом, современная  методика обучения строится на модельной деятельности, проблемно-поисковой деятельности, дифференцированного обучения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2" descr="https://im0-tub-ru.yandex.net/i?id=2ee901d2bf44de0e6dda0ae3f9c5ef04-l&amp;ref=rim&amp;n=13&amp;w=1080&amp;h=1080">
            <a:extLst>
              <a:ext uri="{FF2B5EF4-FFF2-40B4-BE49-F238E27FC236}">
                <a16:creationId xmlns:a16="http://schemas.microsoft.com/office/drawing/2014/main" id="{9C6ABA0C-749E-46AF-B675-BC47D754A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3"/>
          <a:stretch>
            <a:fillRect/>
          </a:stretch>
        </p:blipFill>
        <p:spPr bwMode="auto">
          <a:xfrm>
            <a:off x="9001125" y="2987675"/>
            <a:ext cx="27781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9280ADE-C82F-46FD-8D2E-9E1CDE590B57}"/>
              </a:ext>
            </a:extLst>
          </p:cNvPr>
          <p:cNvGraphicFramePr/>
          <p:nvPr/>
        </p:nvGraphicFramePr>
        <p:xfrm>
          <a:off x="1392517" y="729501"/>
          <a:ext cx="1027953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2120E1-E1CE-4128-9FD1-0E852A57BE6B}"/>
              </a:ext>
            </a:extLst>
          </p:cNvPr>
          <p:cNvSpPr/>
          <p:nvPr/>
        </p:nvSpPr>
        <p:spPr>
          <a:xfrm>
            <a:off x="268941" y="0"/>
            <a:ext cx="727037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ru-RU" sz="2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Сегодня  мы поговорим  о тех  технологиях,  которые  помогут создать условия для  исследовательской деятельности, проблемного обучения:</a:t>
            </a:r>
            <a:endParaRPr lang="ru-RU" sz="2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FC120494-9950-4187-A2B4-0D789F7711E4}"/>
              </a:ext>
            </a:extLst>
          </p:cNvPr>
          <p:cNvCxnSpPr/>
          <p:nvPr/>
        </p:nvCxnSpPr>
        <p:spPr>
          <a:xfrm>
            <a:off x="6096000" y="1557338"/>
            <a:ext cx="0" cy="13668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B78F31D8-1A8A-43B6-9B75-3E21598A237D}"/>
              </a:ext>
            </a:extLst>
          </p:cNvPr>
          <p:cNvCxnSpPr/>
          <p:nvPr/>
        </p:nvCxnSpPr>
        <p:spPr>
          <a:xfrm flipH="1">
            <a:off x="2927350" y="1557338"/>
            <a:ext cx="1655763" cy="13668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F0BFAA6A-C540-40FE-A531-7F708C212A50}"/>
              </a:ext>
            </a:extLst>
          </p:cNvPr>
          <p:cNvCxnSpPr/>
          <p:nvPr/>
        </p:nvCxnSpPr>
        <p:spPr>
          <a:xfrm>
            <a:off x="7535863" y="1557338"/>
            <a:ext cx="1296987" cy="13668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7" name="Picture 3" descr="https://toowto.kz/blog/uploads/source/raznoe/vr-v-obrazovanii.jpeg">
            <a:extLst>
              <a:ext uri="{FF2B5EF4-FFF2-40B4-BE49-F238E27FC236}">
                <a16:creationId xmlns:a16="http://schemas.microsoft.com/office/drawing/2014/main" id="{A62F6210-0E1D-4813-A358-FC0C0E28E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813"/>
            <a:ext cx="5116513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247ADAC-ADBB-43C4-BB08-5B00A8C89CEA}"/>
              </a:ext>
            </a:extLst>
          </p:cNvPr>
          <p:cNvGraphicFramePr/>
          <p:nvPr/>
        </p:nvGraphicFramePr>
        <p:xfrm>
          <a:off x="2826274" y="272144"/>
          <a:ext cx="9815669" cy="6585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6008487-E8EE-4786-9D2F-218F985231F5}"/>
              </a:ext>
            </a:extLst>
          </p:cNvPr>
          <p:cNvSpPr/>
          <p:nvPr/>
        </p:nvSpPr>
        <p:spPr>
          <a:xfrm>
            <a:off x="172830" y="1324095"/>
            <a:ext cx="5167086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Образовательный успех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9FBC9C85-DBB2-4B51-A8A9-215D75A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373063"/>
            <a:ext cx="11430000" cy="1570037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6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  </a:t>
            </a:r>
            <a:r>
              <a:rPr lang="ru-RU" sz="24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Мы понимаем, что сегодня дети очень отличаются от нас прежних не только уровнем развития, они отличаются  темпом обучаемости, поэтому создание условий для дифференцированного обучения  считается одной из важнейших задач учителя начальных классов</a:t>
            </a:r>
          </a:p>
        </p:txBody>
      </p:sp>
      <p:pic>
        <p:nvPicPr>
          <p:cNvPr id="9219" name="Picture 5" descr="http://martisha.ortox.ru/files/2020/06/mdRjKOLkmt8.jpg">
            <a:extLst>
              <a:ext uri="{FF2B5EF4-FFF2-40B4-BE49-F238E27FC236}">
                <a16:creationId xmlns:a16="http://schemas.microsoft.com/office/drawing/2014/main" id="{61C1A9F9-E30C-48FC-8221-6628360D1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9"/>
          <a:stretch>
            <a:fillRect/>
          </a:stretch>
        </p:blipFill>
        <p:spPr bwMode="auto">
          <a:xfrm>
            <a:off x="293688" y="3073400"/>
            <a:ext cx="4665662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DC882E9-7EB2-4C69-B785-AB1D13A28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288" y="2868613"/>
            <a:ext cx="6851650" cy="3046412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Для решения поставленных задач  и успешной реализации учебно- воспитательного процесса  в условиях ФГОС педагоги ГБОУ ЦО Эрудит  в своей работе активно применяют современные педагогические технологии, которые способствуют созданию оптимальных условий для развития детей , их самореализации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AC8EF3-573E-4EE4-8A8A-54AF1834FD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634" y="316179"/>
            <a:ext cx="10847295" cy="62045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AD9A0558-D99E-49B8-807F-B0993114E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566738"/>
            <a:ext cx="11539537" cy="2862262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Здоровьесберегающие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 технологии – это сохранение физического и психического здоровья детей: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соблюдение санитарно – гигиенических требований (свежий воздух, дезинфекция во время пандемии, пропаганда ЗОЖ, организация правильного сбалансированного питания);</a:t>
            </a:r>
            <a:endParaRPr lang="ru-RU" sz="200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организация спортивных мероприятий;</a:t>
            </a:r>
            <a:endParaRPr lang="ru-RU" sz="200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посещение спортивных секций;</a:t>
            </a:r>
            <a:endParaRPr lang="ru-RU" sz="200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прогулки, спортивные походы ;</a:t>
            </a:r>
            <a:endParaRPr lang="ru-RU" sz="200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встречи с знаменитыми спортсменами;</a:t>
            </a:r>
            <a:endParaRPr lang="ru-RU" sz="200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организация фито-чая.</a:t>
            </a:r>
            <a:endParaRPr lang="ru-RU" sz="200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pic>
        <p:nvPicPr>
          <p:cNvPr id="11267" name="Picture 2" descr="https://drasler.ru/wp-content/uploads/2019/05/%D0%9A%D0%B0%D1%80%D1%82%D0%B8%D0%BD%D0%BA%D0%B8-%D0%B7%D0%BE%D0%B6-%D0%B4%D0%B5%D1%82%D0%B8-%D0%B8-%D1%81%D0%BF%D0%BE%D1%80%D1%82-%D0%BF%D0%BE%D0%B4%D0%B1%D0%BE%D1%80%D0%BA%D0%B0-002.jpg">
            <a:extLst>
              <a:ext uri="{FF2B5EF4-FFF2-40B4-BE49-F238E27FC236}">
                <a16:creationId xmlns:a16="http://schemas.microsoft.com/office/drawing/2014/main" id="{3BA37258-CAE3-4959-8993-F41925782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3846513"/>
            <a:ext cx="47879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1EA842-1117-449C-B797-41767C2156C0}"/>
              </a:ext>
            </a:extLst>
          </p:cNvPr>
          <p:cNvSpPr/>
          <p:nvPr/>
        </p:nvSpPr>
        <p:spPr>
          <a:xfrm>
            <a:off x="6510338" y="4165600"/>
            <a:ext cx="5267325" cy="22463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Georgia" panose="02040502050405020303" pitchFamily="18" charset="0"/>
                <a:cs typeface="Times New Roman" pitchFamily="18" charset="0"/>
              </a:rPr>
              <a:t>Проведение данных мероприятий помогает сохранению и укреплению здоровья школьников, предупреждает переутомления, повышает концентрацию внимания, снижает уровень тревожности и напряженности.</a:t>
            </a:r>
            <a:endParaRPr lang="ru-RU" sz="2000" i="1" dirty="0">
              <a:solidFill>
                <a:schemeClr val="bg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1134</Words>
  <Application>Microsoft Office PowerPoint</Application>
  <PresentationFormat>Широкоэкранный</PresentationFormat>
  <Paragraphs>104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Calibri</vt:lpstr>
      <vt:lpstr>Arial</vt:lpstr>
      <vt:lpstr>Calibri Light</vt:lpstr>
      <vt:lpstr>Georgia</vt:lpstr>
      <vt:lpstr>Times New Roman</vt:lpstr>
      <vt:lpstr>Constantia</vt:lpstr>
      <vt:lpstr>Wingdings</vt:lpstr>
      <vt:lpstr>Cambria</vt:lpstr>
      <vt:lpstr>Courier New</vt:lpstr>
      <vt:lpstr>TextBookC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Залина  Хайманова</cp:lastModifiedBy>
  <cp:revision>19</cp:revision>
  <dcterms:created xsi:type="dcterms:W3CDTF">2021-08-26T11:45:14Z</dcterms:created>
  <dcterms:modified xsi:type="dcterms:W3CDTF">2021-08-26T13:27:41Z</dcterms:modified>
</cp:coreProperties>
</file>